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91" r:id="rId3"/>
    <p:sldId id="292" r:id="rId4"/>
    <p:sldId id="257" r:id="rId5"/>
    <p:sldId id="258" r:id="rId6"/>
    <p:sldId id="259" r:id="rId7"/>
    <p:sldId id="278" r:id="rId8"/>
    <p:sldId id="279" r:id="rId9"/>
    <p:sldId id="260" r:id="rId10"/>
    <p:sldId id="280" r:id="rId11"/>
    <p:sldId id="262" r:id="rId12"/>
    <p:sldId id="263" r:id="rId13"/>
    <p:sldId id="264" r:id="rId14"/>
    <p:sldId id="293" r:id="rId15"/>
    <p:sldId id="265" r:id="rId16"/>
    <p:sldId id="266" r:id="rId17"/>
    <p:sldId id="290" r:id="rId18"/>
    <p:sldId id="267" r:id="rId19"/>
    <p:sldId id="283" r:id="rId20"/>
    <p:sldId id="282" r:id="rId21"/>
    <p:sldId id="269" r:id="rId22"/>
    <p:sldId id="270" r:id="rId23"/>
    <p:sldId id="271" r:id="rId24"/>
    <p:sldId id="272" r:id="rId25"/>
    <p:sldId id="273" r:id="rId26"/>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411" y="26"/>
      </p:cViewPr>
      <p:guideLst>
        <p:guide orient="horz" pos="2381"/>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BEDAC18E-F917-4D4A-BD86-DB3A3CAB9FCC}" type="datetimeFigureOut">
              <a:rPr lang="en-US" smtClean="0"/>
              <a:t>6/5/2017</a:t>
            </a:fld>
            <a:endParaRPr lang="en-US"/>
          </a:p>
        </p:txBody>
      </p:sp>
      <p:sp>
        <p:nvSpPr>
          <p:cNvPr id="4" name="Slide Image Placeholder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078413"/>
            <a:ext cx="6048375" cy="48117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FF6A49FC-C372-47A3-A12F-D097B773D8A9}" type="slidenum">
              <a:rPr lang="en-US" smtClean="0"/>
              <a:t>‹#›</a:t>
            </a:fld>
            <a:endParaRPr lang="en-US"/>
          </a:p>
        </p:txBody>
      </p:sp>
    </p:spTree>
    <p:extLst>
      <p:ext uri="{BB962C8B-B14F-4D97-AF65-F5344CB8AC3E}">
        <p14:creationId xmlns:p14="http://schemas.microsoft.com/office/powerpoint/2010/main" val="352457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DH.</a:t>
            </a:r>
            <a:r>
              <a:rPr lang="en-US" baseline="0" dirty="0" smtClean="0"/>
              <a:t> 98 special – wooden with </a:t>
            </a:r>
            <a:r>
              <a:rPr lang="en-US" baseline="0" dirty="0" err="1" smtClean="0"/>
              <a:t>monocoque</a:t>
            </a:r>
            <a:r>
              <a:rPr lang="en-US" baseline="0" dirty="0" smtClean="0"/>
              <a:t> structure</a:t>
            </a:r>
            <a:endParaRPr lang="en-US" dirty="0"/>
          </a:p>
        </p:txBody>
      </p:sp>
      <p:sp>
        <p:nvSpPr>
          <p:cNvPr id="4" name="Slide Number Placeholder 3"/>
          <p:cNvSpPr>
            <a:spLocks noGrp="1"/>
          </p:cNvSpPr>
          <p:nvPr>
            <p:ph type="sldNum" sz="quarter" idx="10"/>
          </p:nvPr>
        </p:nvSpPr>
        <p:spPr/>
        <p:txBody>
          <a:bodyPr/>
          <a:lstStyle/>
          <a:p>
            <a:fld id="{FF6A49FC-C372-47A3-A12F-D097B773D8A9}" type="slidenum">
              <a:rPr lang="en-US" smtClean="0"/>
              <a:t>5</a:t>
            </a:fld>
            <a:endParaRPr lang="en-US"/>
          </a:p>
        </p:txBody>
      </p:sp>
    </p:spTree>
    <p:extLst>
      <p:ext uri="{BB962C8B-B14F-4D97-AF65-F5344CB8AC3E}">
        <p14:creationId xmlns:p14="http://schemas.microsoft.com/office/powerpoint/2010/main" val="755399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cap="all" dirty="0" smtClean="0">
                <a:solidFill>
                  <a:schemeClr val="tx1"/>
                </a:solidFill>
                <a:effectLst/>
                <a:latin typeface="+mn-lt"/>
                <a:ea typeface="+mn-ea"/>
                <a:cs typeface="+mn-cs"/>
              </a:rPr>
              <a:t>FOOTBALL FIELD-SIZED ANTENNAS BUILT DIRECTLY IN SPACE</a:t>
            </a:r>
            <a:endParaRPr lang="en-US" dirty="0"/>
          </a:p>
        </p:txBody>
      </p:sp>
      <p:sp>
        <p:nvSpPr>
          <p:cNvPr id="4" name="Slide Number Placeholder 3"/>
          <p:cNvSpPr>
            <a:spLocks noGrp="1"/>
          </p:cNvSpPr>
          <p:nvPr>
            <p:ph type="sldNum" sz="quarter" idx="10"/>
          </p:nvPr>
        </p:nvSpPr>
        <p:spPr/>
        <p:txBody>
          <a:bodyPr/>
          <a:lstStyle/>
          <a:p>
            <a:fld id="{FF6A49FC-C372-47A3-A12F-D097B773D8A9}" type="slidenum">
              <a:rPr lang="en-US" smtClean="0"/>
              <a:t>24</a:t>
            </a:fld>
            <a:endParaRPr lang="en-US"/>
          </a:p>
        </p:txBody>
      </p:sp>
    </p:spTree>
    <p:extLst>
      <p:ext uri="{BB962C8B-B14F-4D97-AF65-F5344CB8AC3E}">
        <p14:creationId xmlns:p14="http://schemas.microsoft.com/office/powerpoint/2010/main" val="1069807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a:t>
            </a:r>
            <a:r>
              <a:rPr lang="en-US" baseline="0" dirty="0" smtClean="0"/>
              <a:t> – all these parts are made from aluminum – same strength in all directions – waste!</a:t>
            </a:r>
            <a:endParaRPr lang="en-US" dirty="0"/>
          </a:p>
        </p:txBody>
      </p:sp>
      <p:sp>
        <p:nvSpPr>
          <p:cNvPr id="4" name="Slide Number Placeholder 3"/>
          <p:cNvSpPr>
            <a:spLocks noGrp="1"/>
          </p:cNvSpPr>
          <p:nvPr>
            <p:ph type="sldNum" sz="quarter" idx="10"/>
          </p:nvPr>
        </p:nvSpPr>
        <p:spPr/>
        <p:txBody>
          <a:bodyPr/>
          <a:lstStyle/>
          <a:p>
            <a:fld id="{FF6A49FC-C372-47A3-A12F-D097B773D8A9}" type="slidenum">
              <a:rPr lang="en-US" smtClean="0"/>
              <a:t>8</a:t>
            </a:fld>
            <a:endParaRPr lang="en-US"/>
          </a:p>
        </p:txBody>
      </p:sp>
    </p:spTree>
    <p:extLst>
      <p:ext uri="{BB962C8B-B14F-4D97-AF65-F5344CB8AC3E}">
        <p14:creationId xmlns:p14="http://schemas.microsoft.com/office/powerpoint/2010/main" val="253790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Composites</a:t>
            </a:r>
            <a:r>
              <a:rPr lang="en-US" baseline="0" dirty="0" smtClean="0"/>
              <a:t> will be further explained in the context of 3d printing later</a:t>
            </a:r>
            <a:endParaRPr lang="en-US" dirty="0"/>
          </a:p>
        </p:txBody>
      </p:sp>
      <p:sp>
        <p:nvSpPr>
          <p:cNvPr id="4" name="Slide Number Placeholder 3"/>
          <p:cNvSpPr>
            <a:spLocks noGrp="1"/>
          </p:cNvSpPr>
          <p:nvPr>
            <p:ph type="sldNum" sz="quarter" idx="10"/>
          </p:nvPr>
        </p:nvSpPr>
        <p:spPr/>
        <p:txBody>
          <a:bodyPr/>
          <a:lstStyle/>
          <a:p>
            <a:fld id="{FF6A49FC-C372-47A3-A12F-D097B773D8A9}" type="slidenum">
              <a:rPr lang="en-US" smtClean="0"/>
              <a:t>9</a:t>
            </a:fld>
            <a:endParaRPr lang="en-US"/>
          </a:p>
        </p:txBody>
      </p:sp>
    </p:spTree>
    <p:extLst>
      <p:ext uri="{BB962C8B-B14F-4D97-AF65-F5344CB8AC3E}">
        <p14:creationId xmlns:p14="http://schemas.microsoft.com/office/powerpoint/2010/main" val="1200107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a:t>
            </a:r>
            <a:r>
              <a:rPr lang="en-US" baseline="0" dirty="0" smtClean="0"/>
              <a:t> Design Process  -  additive manufacturing has an impact on every stage</a:t>
            </a:r>
          </a:p>
        </p:txBody>
      </p:sp>
      <p:sp>
        <p:nvSpPr>
          <p:cNvPr id="4" name="Slide Number Placeholder 3"/>
          <p:cNvSpPr>
            <a:spLocks noGrp="1"/>
          </p:cNvSpPr>
          <p:nvPr>
            <p:ph type="sldNum" sz="quarter" idx="10"/>
          </p:nvPr>
        </p:nvSpPr>
        <p:spPr/>
        <p:txBody>
          <a:bodyPr/>
          <a:lstStyle/>
          <a:p>
            <a:fld id="{FF6A49FC-C372-47A3-A12F-D097B773D8A9}" type="slidenum">
              <a:rPr lang="en-US" smtClean="0"/>
              <a:t>10</a:t>
            </a:fld>
            <a:endParaRPr lang="en-US"/>
          </a:p>
        </p:txBody>
      </p:sp>
    </p:spTree>
    <p:extLst>
      <p:ext uri="{BB962C8B-B14F-4D97-AF65-F5344CB8AC3E}">
        <p14:creationId xmlns:p14="http://schemas.microsoft.com/office/powerpoint/2010/main" val="209511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includes many things, but in</a:t>
            </a:r>
            <a:r>
              <a:rPr lang="en-US" baseline="0" dirty="0" smtClean="0"/>
              <a:t> aerospace a lot of the time…</a:t>
            </a:r>
            <a:endParaRPr lang="en-US" dirty="0"/>
          </a:p>
        </p:txBody>
      </p:sp>
      <p:sp>
        <p:nvSpPr>
          <p:cNvPr id="4" name="Slide Number Placeholder 3"/>
          <p:cNvSpPr>
            <a:spLocks noGrp="1"/>
          </p:cNvSpPr>
          <p:nvPr>
            <p:ph type="sldNum" sz="quarter" idx="10"/>
          </p:nvPr>
        </p:nvSpPr>
        <p:spPr/>
        <p:txBody>
          <a:bodyPr/>
          <a:lstStyle/>
          <a:p>
            <a:fld id="{FF6A49FC-C372-47A3-A12F-D097B773D8A9}" type="slidenum">
              <a:rPr lang="en-US" smtClean="0"/>
              <a:t>11</a:t>
            </a:fld>
            <a:endParaRPr lang="en-US"/>
          </a:p>
        </p:txBody>
      </p:sp>
    </p:spTree>
    <p:extLst>
      <p:ext uri="{BB962C8B-B14F-4D97-AF65-F5344CB8AC3E}">
        <p14:creationId xmlns:p14="http://schemas.microsoft.com/office/powerpoint/2010/main" val="215843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around </a:t>
            </a:r>
            <a:r>
              <a:rPr lang="en-US" dirty="0" err="1" smtClean="0"/>
              <a:t>ultem</a:t>
            </a:r>
            <a:r>
              <a:rPr lang="en-US" dirty="0" smtClean="0"/>
              <a:t> parts</a:t>
            </a:r>
            <a:endParaRPr lang="en-US" dirty="0"/>
          </a:p>
        </p:txBody>
      </p:sp>
      <p:sp>
        <p:nvSpPr>
          <p:cNvPr id="4" name="Slide Number Placeholder 3"/>
          <p:cNvSpPr>
            <a:spLocks noGrp="1"/>
          </p:cNvSpPr>
          <p:nvPr>
            <p:ph type="sldNum" sz="quarter" idx="10"/>
          </p:nvPr>
        </p:nvSpPr>
        <p:spPr/>
        <p:txBody>
          <a:bodyPr/>
          <a:lstStyle/>
          <a:p>
            <a:fld id="{FF6A49FC-C372-47A3-A12F-D097B773D8A9}" type="slidenum">
              <a:rPr lang="en-US" smtClean="0"/>
              <a:t>13</a:t>
            </a:fld>
            <a:endParaRPr lang="en-US"/>
          </a:p>
        </p:txBody>
      </p:sp>
    </p:spTree>
    <p:extLst>
      <p:ext uri="{BB962C8B-B14F-4D97-AF65-F5344CB8AC3E}">
        <p14:creationId xmlns:p14="http://schemas.microsoft.com/office/powerpoint/2010/main" val="196312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A49FC-C372-47A3-A12F-D097B773D8A9}" type="slidenum">
              <a:rPr lang="en-US" smtClean="0"/>
              <a:t>15</a:t>
            </a:fld>
            <a:endParaRPr lang="en-US"/>
          </a:p>
        </p:txBody>
      </p:sp>
    </p:spTree>
    <p:extLst>
      <p:ext uri="{BB962C8B-B14F-4D97-AF65-F5344CB8AC3E}">
        <p14:creationId xmlns:p14="http://schemas.microsoft.com/office/powerpoint/2010/main" val="324255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metals and composites relatively matched in strength</a:t>
            </a:r>
            <a:r>
              <a:rPr lang="en-US" baseline="0" dirty="0" smtClean="0"/>
              <a:t>, but composites have clear advantage in weight</a:t>
            </a:r>
            <a:endParaRPr lang="en-US" dirty="0"/>
          </a:p>
        </p:txBody>
      </p:sp>
      <p:sp>
        <p:nvSpPr>
          <p:cNvPr id="4" name="Slide Number Placeholder 3"/>
          <p:cNvSpPr>
            <a:spLocks noGrp="1"/>
          </p:cNvSpPr>
          <p:nvPr>
            <p:ph type="sldNum" sz="quarter" idx="10"/>
          </p:nvPr>
        </p:nvSpPr>
        <p:spPr/>
        <p:txBody>
          <a:bodyPr/>
          <a:lstStyle/>
          <a:p>
            <a:fld id="{FF6A49FC-C372-47A3-A12F-D097B773D8A9}" type="slidenum">
              <a:rPr lang="en-US" smtClean="0"/>
              <a:t>19</a:t>
            </a:fld>
            <a:endParaRPr lang="en-US"/>
          </a:p>
        </p:txBody>
      </p:sp>
    </p:spTree>
    <p:extLst>
      <p:ext uri="{BB962C8B-B14F-4D97-AF65-F5344CB8AC3E}">
        <p14:creationId xmlns:p14="http://schemas.microsoft.com/office/powerpoint/2010/main" val="2787781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can take months or even years, depending on the launch resupply schedule, to get equipment to space, and for exploration missions, resupply from Earth may be impossible. This technology may change how NASA completes exploration missions and even the way science is conducted on the station.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team at the </a:t>
            </a:r>
            <a:r>
              <a:rPr lang="en-US" sz="1200" dirty="0" err="1" smtClean="0"/>
              <a:t>Hasso</a:t>
            </a:r>
            <a:r>
              <a:rPr lang="en-US" sz="1200" dirty="0" smtClean="0"/>
              <a:t> </a:t>
            </a:r>
            <a:r>
              <a:rPr lang="en-US" sz="1200" dirty="0" err="1" smtClean="0"/>
              <a:t>Plattner</a:t>
            </a:r>
            <a:r>
              <a:rPr lang="en-US" sz="1200" dirty="0" smtClean="0"/>
              <a:t> Institute's Human Computer Interaction Lab design objects that move despite being 3D printed as one single part.</a:t>
            </a:r>
            <a:endParaRPr lang="en-US" sz="1200" b="0" strike="noStrike" spc="-1" dirty="0" smtClean="0">
              <a:solidFill>
                <a:srgbClr val="000000"/>
              </a:solidFill>
              <a:uFill>
                <a:solidFill>
                  <a:srgbClr val="FFFFFF"/>
                </a:solidFill>
              </a:uFill>
              <a:latin typeface="Arial"/>
            </a:endParaRPr>
          </a:p>
          <a:p>
            <a:endParaRPr lang="en-US" dirty="0"/>
          </a:p>
        </p:txBody>
      </p:sp>
      <p:sp>
        <p:nvSpPr>
          <p:cNvPr id="4" name="Slide Number Placeholder 3"/>
          <p:cNvSpPr>
            <a:spLocks noGrp="1"/>
          </p:cNvSpPr>
          <p:nvPr>
            <p:ph type="sldNum" sz="quarter" idx="10"/>
          </p:nvPr>
        </p:nvSpPr>
        <p:spPr/>
        <p:txBody>
          <a:bodyPr/>
          <a:lstStyle/>
          <a:p>
            <a:fld id="{FF6A49FC-C372-47A3-A12F-D097B773D8A9}" type="slidenum">
              <a:rPr lang="en-US" smtClean="0"/>
              <a:t>23</a:t>
            </a:fld>
            <a:endParaRPr lang="en-US"/>
          </a:p>
        </p:txBody>
      </p:sp>
    </p:spTree>
    <p:extLst>
      <p:ext uri="{BB962C8B-B14F-4D97-AF65-F5344CB8AC3E}">
        <p14:creationId xmlns:p14="http://schemas.microsoft.com/office/powerpoint/2010/main" val="282469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9040"/>
            <a:ext cx="907164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504000" y="4059360"/>
            <a:ext cx="907164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50400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515268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5152680" y="405936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504000" y="405936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504000" y="1769040"/>
            <a:ext cx="907164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504000" y="1769040"/>
            <a:ext cx="907164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37" name="Picture 36"/>
          <p:cNvPicPr/>
          <p:nvPr/>
        </p:nvPicPr>
        <p:blipFill>
          <a:blip r:embed="rId2"/>
          <a:stretch/>
        </p:blipFill>
        <p:spPr>
          <a:xfrm>
            <a:off x="2292120" y="1768680"/>
            <a:ext cx="5495040" cy="4384440"/>
          </a:xfrm>
          <a:prstGeom prst="rect">
            <a:avLst/>
          </a:prstGeom>
          <a:ln>
            <a:noFill/>
          </a:ln>
        </p:spPr>
      </p:pic>
      <p:pic>
        <p:nvPicPr>
          <p:cNvPr id="38" name="Picture 37"/>
          <p:cNvPicPr/>
          <p:nvPr/>
        </p:nvPicPr>
        <p:blipFill>
          <a:blip r:embed="rId2"/>
          <a:stretch/>
        </p:blipFill>
        <p:spPr>
          <a:xfrm>
            <a:off x="2292120" y="1768680"/>
            <a:ext cx="5495040" cy="43844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504000" y="1769040"/>
            <a:ext cx="9071640" cy="43844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504000" y="1769040"/>
            <a:ext cx="907164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504000" y="1769040"/>
            <a:ext cx="442692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5152680" y="1769040"/>
            <a:ext cx="442692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50400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504000" y="405936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5152680" y="1769040"/>
            <a:ext cx="442692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504000" y="1769040"/>
            <a:ext cx="442692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515268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5152680" y="405936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50400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515268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504000" y="4059360"/>
            <a:ext cx="907164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6" name="PlaceHolder 2"/>
          <p:cNvSpPr>
            <a:spLocks noGrp="1"/>
          </p:cNvSpPr>
          <p:nvPr>
            <p:ph type="body"/>
          </p:nvPr>
        </p:nvSpPr>
        <p:spPr>
          <a:xfrm>
            <a:off x="504000" y="1769040"/>
            <a:ext cx="9071640" cy="438444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
        <p:nvSpPr>
          <p:cNvPr id="2" name="PlaceHolder 3"/>
          <p:cNvSpPr>
            <a:spLocks noGrp="1"/>
          </p:cNvSpPr>
          <p:nvPr>
            <p:ph type="dt"/>
          </p:nvPr>
        </p:nvSpPr>
        <p:spPr>
          <a:xfrm>
            <a:off x="504000" y="6887160"/>
            <a:ext cx="2348280" cy="52128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&lt;date/time&gt;</a:t>
            </a:r>
          </a:p>
        </p:txBody>
      </p:sp>
      <p:sp>
        <p:nvSpPr>
          <p:cNvPr id="3" name="PlaceHolder 4"/>
          <p:cNvSpPr>
            <a:spLocks noGrp="1"/>
          </p:cNvSpPr>
          <p:nvPr>
            <p:ph type="ftr"/>
          </p:nvPr>
        </p:nvSpPr>
        <p:spPr>
          <a:xfrm>
            <a:off x="3447360" y="6887160"/>
            <a:ext cx="3195000" cy="521280"/>
          </a:xfrm>
          <a:prstGeom prst="rect">
            <a:avLst/>
          </a:prstGeom>
        </p:spPr>
        <p:txBody>
          <a:bodyPr lIns="0" tIns="0" rIns="0" bIns="0"/>
          <a:lstStyle/>
          <a:p>
            <a:pPr algn="ctr"/>
            <a:r>
              <a:rPr lang="en-US" sz="1400" b="0" strike="noStrike" spc="-1">
                <a:solidFill>
                  <a:srgbClr val="000000"/>
                </a:solidFill>
                <a:uFill>
                  <a:solidFill>
                    <a:srgbClr val="FFFFFF"/>
                  </a:solidFill>
                </a:uFill>
                <a:latin typeface="Times New Roman"/>
              </a:rPr>
              <a:t>&lt;footer&gt;</a:t>
            </a:r>
          </a:p>
        </p:txBody>
      </p:sp>
      <p:sp>
        <p:nvSpPr>
          <p:cNvPr id="4" name="PlaceHolder 5"/>
          <p:cNvSpPr>
            <a:spLocks noGrp="1"/>
          </p:cNvSpPr>
          <p:nvPr>
            <p:ph type="sldNum"/>
          </p:nvPr>
        </p:nvSpPr>
        <p:spPr>
          <a:xfrm>
            <a:off x="7227360" y="6887160"/>
            <a:ext cx="2348280" cy="521280"/>
          </a:xfrm>
          <a:prstGeom prst="rect">
            <a:avLst/>
          </a:prstGeom>
        </p:spPr>
        <p:txBody>
          <a:bodyPr lIns="0" tIns="0" rIns="0" bIns="0"/>
          <a:lstStyle/>
          <a:p>
            <a:pPr algn="r"/>
            <a:fld id="{5A1A190F-AADA-4EE2-B2DB-AE24206BE355}"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n5BgAY54ntk?t=5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https://www.youtube.com/watch?v=lYmLy5I0hDQ"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j9wdotHTtZQ"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GYjtstDNweI"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youtube.com/watch?v=KlMieityYhc"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hyperlink" Target="https://youtu.be/ClLW4Ti5kQ4?t=241" TargetMode="External"/><Relationship Id="rId5" Type="http://schemas.openxmlformats.org/officeDocument/2006/relationships/image" Target="../media/image29.jpeg"/><Relationship Id="rId4" Type="http://schemas.openxmlformats.org/officeDocument/2006/relationships/hyperlink" Target="https://youtu.be/RiPQpiE4_qY?t=1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oMQItryhbl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youtube.com/watch?v=KbHnjz4LLO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youtube.com/watch?v=hOHNtoCgQS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504000" y="460277"/>
            <a:ext cx="9071640" cy="12621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Applications of </a:t>
            </a:r>
            <a:r>
              <a:rPr lang="en-US" sz="4400" b="0" strike="noStrike" spc="-1" dirty="0" smtClean="0">
                <a:solidFill>
                  <a:srgbClr val="000000"/>
                </a:solidFill>
                <a:uFill>
                  <a:solidFill>
                    <a:srgbClr val="FFFFFF"/>
                  </a:solidFill>
                </a:uFill>
                <a:latin typeface="Arial"/>
              </a:rPr>
              <a:t>Additive Manufacturing in </a:t>
            </a:r>
            <a:r>
              <a:rPr lang="en-US" sz="4400" b="0" strike="noStrike" spc="-1" dirty="0">
                <a:solidFill>
                  <a:srgbClr val="000000"/>
                </a:solidFill>
                <a:uFill>
                  <a:solidFill>
                    <a:srgbClr val="FFFFFF"/>
                  </a:solidFill>
                </a:uFill>
                <a:latin typeface="Arial"/>
              </a:rPr>
              <a:t>Aerospace engineering</a:t>
            </a:r>
          </a:p>
        </p:txBody>
      </p:sp>
      <p:sp>
        <p:nvSpPr>
          <p:cNvPr id="40" name="TextShape 2"/>
          <p:cNvSpPr txBox="1"/>
          <p:nvPr/>
        </p:nvSpPr>
        <p:spPr>
          <a:xfrm>
            <a:off x="504000" y="1769040"/>
            <a:ext cx="9071640" cy="4384440"/>
          </a:xfrm>
          <a:prstGeom prst="rect">
            <a:avLst/>
          </a:prstGeom>
          <a:noFill/>
          <a:ln>
            <a:noFill/>
          </a:ln>
        </p:spPr>
        <p:txBody>
          <a:bodyPr lIns="0" tIns="0" rIns="0" bIns="0" anchor="ctr"/>
          <a:lstStyle/>
          <a:p>
            <a:pPr algn="ctr"/>
            <a:endParaRPr lang="en-US" sz="3200" b="0" strike="noStrike" spc="-1">
              <a:solidFill>
                <a:srgbClr val="000000"/>
              </a:solidFill>
              <a:uFill>
                <a:solidFill>
                  <a:srgbClr val="FFFFFF"/>
                </a:solidFill>
              </a:uFill>
              <a:latin typeface="Arial"/>
            </a:endParaRPr>
          </a:p>
        </p:txBody>
      </p:sp>
      <p:pic>
        <p:nvPicPr>
          <p:cNvPr id="10242" name="Picture 2" descr="3D Printed Dr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864" y="2408237"/>
            <a:ext cx="7431912" cy="4176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sz="4400" dirty="0" smtClean="0"/>
              <a:t>Design Process</a:t>
            </a:r>
            <a:endParaRPr lang="en-US" sz="4400"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 y="1587499"/>
            <a:ext cx="9680117" cy="513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51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dirty="0" smtClean="0">
                <a:solidFill>
                  <a:srgbClr val="000000"/>
                </a:solidFill>
                <a:uFill>
                  <a:solidFill>
                    <a:srgbClr val="FFFFFF"/>
                  </a:solidFill>
                </a:uFill>
                <a:latin typeface="Arial"/>
              </a:rPr>
              <a:t>Design Process</a:t>
            </a:r>
            <a:endParaRPr lang="en-US" sz="4400" b="0" strike="noStrike" spc="-1" dirty="0">
              <a:solidFill>
                <a:srgbClr val="000000"/>
              </a:solidFill>
              <a:uFill>
                <a:solidFill>
                  <a:srgbClr val="FFFFFF"/>
                </a:solidFill>
              </a:uFill>
              <a:latin typeface="Arial"/>
            </a:endParaRPr>
          </a:p>
        </p:txBody>
      </p:sp>
      <p:sp>
        <p:nvSpPr>
          <p:cNvPr id="54" name="TextShape 2"/>
          <p:cNvSpPr txBox="1"/>
          <p:nvPr/>
        </p:nvSpPr>
        <p:spPr>
          <a:xfrm>
            <a:off x="504000" y="1417637"/>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2800" b="0" strike="noStrike" spc="-1" dirty="0" smtClean="0">
                <a:solidFill>
                  <a:srgbClr val="000000"/>
                </a:solidFill>
                <a:uFill>
                  <a:solidFill>
                    <a:srgbClr val="FFFFFF"/>
                  </a:solidFill>
                </a:uFill>
                <a:latin typeface="Arial"/>
              </a:rPr>
              <a:t>A Single iteration consists of choosing candidate materials and geometry of the part and solving a “sizing” problem:</a:t>
            </a:r>
          </a:p>
          <a:p>
            <a:pPr marL="108000">
              <a:buClr>
                <a:srgbClr val="000000"/>
              </a:buClr>
              <a:buSzPct val="45000"/>
            </a:pPr>
            <a:endParaRPr lang="en-US" sz="2800" b="0" strike="noStrike" spc="-1" dirty="0" smtClean="0">
              <a:solidFill>
                <a:srgbClr val="000000"/>
              </a:solidFill>
              <a:uFill>
                <a:solidFill>
                  <a:srgbClr val="FFFFFF"/>
                </a:solidFill>
              </a:uFill>
              <a:latin typeface="Arial"/>
            </a:endParaRPr>
          </a:p>
          <a:p>
            <a:pPr marL="889200" lvl="1" indent="-324000">
              <a:buClr>
                <a:srgbClr val="000000"/>
              </a:buClr>
              <a:buSzPct val="45000"/>
              <a:buFont typeface="Wingdings" charset="2"/>
              <a:buChar char=""/>
            </a:pPr>
            <a:r>
              <a:rPr lang="en-US" sz="2800" b="0" strike="noStrike" spc="-1" dirty="0" smtClean="0">
                <a:solidFill>
                  <a:srgbClr val="000000"/>
                </a:solidFill>
                <a:uFill>
                  <a:solidFill>
                    <a:srgbClr val="FFFFFF"/>
                  </a:solidFill>
                </a:uFill>
                <a:latin typeface="Arial"/>
              </a:rPr>
              <a:t>Input</a:t>
            </a:r>
            <a:r>
              <a:rPr lang="en-US" sz="2800" b="0" strike="noStrike" spc="-1" dirty="0">
                <a:solidFill>
                  <a:srgbClr val="000000"/>
                </a:solidFill>
                <a:uFill>
                  <a:solidFill>
                    <a:srgbClr val="FFFFFF"/>
                  </a:solidFill>
                </a:uFill>
                <a:latin typeface="Arial"/>
              </a:rPr>
              <a:t>: acting </a:t>
            </a:r>
            <a:r>
              <a:rPr lang="en-US" sz="2800" b="0" strike="noStrike" spc="-1" dirty="0" smtClean="0">
                <a:solidFill>
                  <a:srgbClr val="000000"/>
                </a:solidFill>
                <a:uFill>
                  <a:solidFill>
                    <a:srgbClr val="FFFFFF"/>
                  </a:solidFill>
                </a:uFill>
                <a:latin typeface="Arial"/>
              </a:rPr>
              <a:t>forces and boundary conditions</a:t>
            </a:r>
            <a:endParaRPr lang="en-US" sz="2800" b="0" strike="noStrike" spc="-1" dirty="0">
              <a:solidFill>
                <a:srgbClr val="000000"/>
              </a:solidFill>
              <a:uFill>
                <a:solidFill>
                  <a:srgbClr val="FFFFFF"/>
                </a:solidFill>
              </a:uFill>
              <a:latin typeface="Arial"/>
            </a:endParaRPr>
          </a:p>
          <a:p>
            <a:pPr marL="889200" lvl="1" indent="-324000">
              <a:buClr>
                <a:srgbClr val="000000"/>
              </a:buClr>
              <a:buSzPct val="45000"/>
              <a:buFont typeface="Wingdings" charset="2"/>
              <a:buChar char=""/>
            </a:pPr>
            <a:r>
              <a:rPr lang="en-US" sz="2800" b="0" strike="noStrike" spc="-1" dirty="0">
                <a:solidFill>
                  <a:srgbClr val="000000"/>
                </a:solidFill>
                <a:uFill>
                  <a:solidFill>
                    <a:srgbClr val="FFFFFF"/>
                  </a:solidFill>
                </a:uFill>
                <a:latin typeface="Arial"/>
              </a:rPr>
              <a:t>Objective </a:t>
            </a:r>
            <a:r>
              <a:rPr lang="en-US" sz="2800" b="0" strike="noStrike" spc="-1" dirty="0" smtClean="0">
                <a:solidFill>
                  <a:srgbClr val="000000"/>
                </a:solidFill>
                <a:uFill>
                  <a:solidFill>
                    <a:srgbClr val="FFFFFF"/>
                  </a:solidFill>
                </a:uFill>
                <a:latin typeface="Arial"/>
              </a:rPr>
              <a:t>functions </a:t>
            </a:r>
            <a:r>
              <a:rPr lang="en-US" sz="2800" b="0" strike="noStrike" spc="-1" dirty="0">
                <a:solidFill>
                  <a:srgbClr val="000000"/>
                </a:solidFill>
                <a:uFill>
                  <a:solidFill>
                    <a:srgbClr val="FFFFFF"/>
                  </a:solidFill>
                </a:uFill>
                <a:latin typeface="Arial"/>
              </a:rPr>
              <a:t>to minimize: </a:t>
            </a:r>
            <a:r>
              <a:rPr lang="en-US" sz="2800" spc="-1" dirty="0" smtClean="0">
                <a:solidFill>
                  <a:srgbClr val="000000"/>
                </a:solidFill>
                <a:uFill>
                  <a:solidFill>
                    <a:srgbClr val="FFFFFF"/>
                  </a:solidFill>
                </a:uFill>
                <a:latin typeface="Arial"/>
              </a:rPr>
              <a:t>Weight</a:t>
            </a:r>
            <a:endParaRPr lang="en-US" sz="2800" b="0" strike="noStrike" spc="-1" dirty="0">
              <a:solidFill>
                <a:srgbClr val="000000"/>
              </a:solidFill>
              <a:uFill>
                <a:solidFill>
                  <a:srgbClr val="FFFFFF"/>
                </a:solidFill>
              </a:uFill>
              <a:latin typeface="Arial"/>
            </a:endParaRPr>
          </a:p>
          <a:p>
            <a:pPr marL="889200" lvl="1" indent="-324000">
              <a:buClr>
                <a:srgbClr val="000000"/>
              </a:buClr>
              <a:buSzPct val="45000"/>
              <a:buFont typeface="Wingdings" charset="2"/>
              <a:buChar char=""/>
            </a:pPr>
            <a:r>
              <a:rPr lang="en-US" sz="2800" b="0" strike="noStrike" spc="-1" dirty="0">
                <a:solidFill>
                  <a:srgbClr val="000000"/>
                </a:solidFill>
                <a:uFill>
                  <a:solidFill>
                    <a:srgbClr val="FFFFFF"/>
                  </a:solidFill>
                </a:uFill>
                <a:latin typeface="Arial"/>
              </a:rPr>
              <a:t> Constraints</a:t>
            </a:r>
          </a:p>
          <a:p>
            <a:pPr marL="1321200" lvl="2" indent="-324000">
              <a:buClr>
                <a:srgbClr val="000000"/>
              </a:buClr>
              <a:buSzPct val="75000"/>
              <a:buFont typeface="Symbol" charset="2"/>
              <a:buChar char=""/>
            </a:pPr>
            <a:r>
              <a:rPr lang="en-US" sz="2400" b="0" strike="noStrike" spc="-1" dirty="0">
                <a:solidFill>
                  <a:srgbClr val="000000"/>
                </a:solidFill>
                <a:uFill>
                  <a:solidFill>
                    <a:srgbClr val="FFFFFF"/>
                  </a:solidFill>
                </a:uFill>
                <a:latin typeface="Arial"/>
              </a:rPr>
              <a:t>Acting stresses must not exceed rated failure </a:t>
            </a:r>
            <a:r>
              <a:rPr lang="en-US" sz="2400" b="0" strike="noStrike" spc="-1" dirty="0" smtClean="0">
                <a:solidFill>
                  <a:srgbClr val="000000"/>
                </a:solidFill>
                <a:uFill>
                  <a:solidFill>
                    <a:srgbClr val="FFFFFF"/>
                  </a:solidFill>
                </a:uFill>
                <a:latin typeface="Arial"/>
              </a:rPr>
              <a:t>stresses </a:t>
            </a:r>
            <a:r>
              <a:rPr lang="en-US" sz="2400" b="0" strike="noStrike" spc="-1" dirty="0">
                <a:solidFill>
                  <a:srgbClr val="000000"/>
                </a:solidFill>
                <a:uFill>
                  <a:solidFill>
                    <a:srgbClr val="FFFFFF"/>
                  </a:solidFill>
                </a:uFill>
                <a:latin typeface="Arial"/>
              </a:rPr>
              <a:t>of material </a:t>
            </a:r>
            <a:r>
              <a:rPr lang="en-US" sz="2400" b="0" strike="noStrike" spc="-1" dirty="0" smtClean="0">
                <a:solidFill>
                  <a:srgbClr val="000000"/>
                </a:solidFill>
                <a:uFill>
                  <a:solidFill>
                    <a:srgbClr val="FFFFFF"/>
                  </a:solidFill>
                </a:uFill>
                <a:latin typeface="Arial"/>
              </a:rPr>
              <a:t>(both static and dynamic stresses)</a:t>
            </a:r>
            <a:endParaRPr lang="en-US" sz="2400" b="0" strike="noStrike" spc="-1" dirty="0">
              <a:solidFill>
                <a:srgbClr val="000000"/>
              </a:solidFill>
              <a:uFill>
                <a:solidFill>
                  <a:srgbClr val="FFFFFF"/>
                </a:solidFill>
              </a:uFill>
              <a:latin typeface="Arial"/>
            </a:endParaRPr>
          </a:p>
          <a:p>
            <a:pPr marL="1321200" lvl="2" indent="-324000">
              <a:buClr>
                <a:srgbClr val="000000"/>
              </a:buClr>
              <a:buSzPct val="75000"/>
              <a:buFont typeface="Symbol" charset="2"/>
              <a:buChar char=""/>
            </a:pPr>
            <a:r>
              <a:rPr lang="en-US" sz="2400" b="0" strike="noStrike" spc="-1" dirty="0">
                <a:solidFill>
                  <a:srgbClr val="000000"/>
                </a:solidFill>
                <a:uFill>
                  <a:solidFill>
                    <a:srgbClr val="FFFFFF"/>
                  </a:solidFill>
                </a:uFill>
                <a:latin typeface="Arial"/>
              </a:rPr>
              <a:t>Acceptable deformation </a:t>
            </a:r>
            <a:r>
              <a:rPr lang="en-US" sz="2400" b="0" strike="noStrike" spc="-1" dirty="0" smtClean="0">
                <a:solidFill>
                  <a:srgbClr val="000000"/>
                </a:solidFill>
                <a:uFill>
                  <a:solidFill>
                    <a:srgbClr val="FFFFFF"/>
                  </a:solidFill>
                </a:uFill>
                <a:latin typeface="Arial"/>
              </a:rPr>
              <a:t>(within </a:t>
            </a:r>
            <a:r>
              <a:rPr lang="en-US" sz="2400" b="0" strike="noStrike" spc="-1" dirty="0">
                <a:solidFill>
                  <a:srgbClr val="000000"/>
                </a:solidFill>
                <a:uFill>
                  <a:solidFill>
                    <a:srgbClr val="FFFFFF"/>
                  </a:solidFill>
                </a:uFill>
                <a:latin typeface="Arial"/>
              </a:rPr>
              <a:t>elastic region)</a:t>
            </a:r>
          </a:p>
          <a:p>
            <a:pPr marL="1321200" lvl="2" indent="-324000">
              <a:buClr>
                <a:srgbClr val="000000"/>
              </a:buClr>
              <a:buSzPct val="75000"/>
              <a:buFont typeface="Symbol" charset="2"/>
              <a:buChar char=""/>
            </a:pPr>
            <a:r>
              <a:rPr lang="en-US" sz="2400" b="0" strike="noStrike" spc="-1" dirty="0" smtClean="0">
                <a:solidFill>
                  <a:srgbClr val="000000"/>
                </a:solidFill>
                <a:uFill>
                  <a:solidFill>
                    <a:srgbClr val="FFFFFF"/>
                  </a:solidFill>
                </a:uFill>
                <a:latin typeface="Arial"/>
              </a:rPr>
              <a:t>Acceptable </a:t>
            </a:r>
            <a:r>
              <a:rPr lang="en-US" sz="2400" spc="-1" dirty="0" smtClean="0">
                <a:solidFill>
                  <a:srgbClr val="000000"/>
                </a:solidFill>
                <a:uFill>
                  <a:solidFill>
                    <a:srgbClr val="FFFFFF"/>
                  </a:solidFill>
                </a:uFill>
                <a:latin typeface="Arial"/>
              </a:rPr>
              <a:t>manufacturing and assembly costs</a:t>
            </a:r>
            <a:r>
              <a:rPr lang="en-US" sz="2400" b="0" strike="noStrike" spc="-1" dirty="0" smtClean="0">
                <a:solidFill>
                  <a:srgbClr val="000000"/>
                </a:solidFill>
                <a:uFill>
                  <a:solidFill>
                    <a:srgbClr val="FFFFFF"/>
                  </a:solidFill>
                </a:uFill>
                <a:latin typeface="Arial"/>
              </a:rPr>
              <a:t> </a:t>
            </a:r>
            <a:endParaRPr lang="en-US" sz="2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Shape 1"/>
          <p:cNvSpPr txBox="1"/>
          <p:nvPr/>
        </p:nvSpPr>
        <p:spPr>
          <a:xfrm>
            <a:off x="504000" y="301320"/>
            <a:ext cx="9071640" cy="1262160"/>
          </a:xfrm>
          <a:prstGeom prst="rect">
            <a:avLst/>
          </a:prstGeom>
          <a:noFill/>
          <a:ln>
            <a:noFill/>
          </a:ln>
        </p:spPr>
        <p:txBody>
          <a:bodyPr lIns="0" tIns="0" rIns="0" bIns="0" anchor="ctr"/>
          <a:lstStyle/>
          <a:p>
            <a:pPr algn="ctr"/>
            <a:r>
              <a:rPr lang="en-US" sz="4400" spc="-1" dirty="0" smtClean="0">
                <a:solidFill>
                  <a:srgbClr val="000000"/>
                </a:solidFill>
                <a:uFill>
                  <a:solidFill>
                    <a:srgbClr val="FFFFFF"/>
                  </a:solidFill>
                </a:uFill>
                <a:latin typeface="Arial"/>
              </a:rPr>
              <a:t>Optimizing Weight = Optimizing Cost</a:t>
            </a:r>
            <a:endParaRPr lang="en-US" sz="4400" b="0" strike="noStrike" spc="-1" dirty="0">
              <a:solidFill>
                <a:srgbClr val="000000"/>
              </a:solidFill>
              <a:uFill>
                <a:solidFill>
                  <a:srgbClr val="FFFFFF"/>
                </a:solidFill>
              </a:uFill>
              <a:latin typeface="Arial"/>
            </a:endParaRPr>
          </a:p>
        </p:txBody>
      </p:sp>
      <p:sp>
        <p:nvSpPr>
          <p:cNvPr id="56" name="TextShape 2"/>
          <p:cNvSpPr txBox="1"/>
          <p:nvPr/>
        </p:nvSpPr>
        <p:spPr>
          <a:xfrm>
            <a:off x="504000" y="1769040"/>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0" strike="noStrike" spc="-1" dirty="0" smtClean="0">
                <a:solidFill>
                  <a:srgbClr val="000000"/>
                </a:solidFill>
                <a:uFill>
                  <a:solidFill>
                    <a:srgbClr val="FFFFFF"/>
                  </a:solidFill>
                </a:uFill>
                <a:latin typeface="Arial"/>
              </a:rPr>
              <a:t>In 1987, Bob </a:t>
            </a:r>
            <a:r>
              <a:rPr lang="en-US" sz="3200" spc="-1" dirty="0" err="1">
                <a:solidFill>
                  <a:srgbClr val="000000"/>
                </a:solidFill>
                <a:uFill>
                  <a:solidFill>
                    <a:srgbClr val="FFFFFF"/>
                  </a:solidFill>
                </a:uFill>
                <a:latin typeface="Arial"/>
              </a:rPr>
              <a:t>C</a:t>
            </a:r>
            <a:r>
              <a:rPr lang="en-US" sz="3200" b="0" strike="noStrike" spc="-1" dirty="0" err="1" smtClean="0">
                <a:solidFill>
                  <a:srgbClr val="000000"/>
                </a:solidFill>
                <a:uFill>
                  <a:solidFill>
                    <a:srgbClr val="FFFFFF"/>
                  </a:solidFill>
                </a:uFill>
                <a:latin typeface="Arial"/>
              </a:rPr>
              <a:t>randell</a:t>
            </a:r>
            <a:r>
              <a:rPr lang="en-US" sz="3200" spc="-1" dirty="0" smtClean="0">
                <a:solidFill>
                  <a:srgbClr val="000000"/>
                </a:solidFill>
                <a:uFill>
                  <a:solidFill>
                    <a:srgbClr val="FFFFFF"/>
                  </a:solidFill>
                </a:uFill>
                <a:latin typeface="Arial"/>
              </a:rPr>
              <a:t>, CEO of American Airlines saved $40,000 (conservative estimate) by removing one olive from every salad served in-flight </a:t>
            </a:r>
            <a:endParaRPr lang="en-US" sz="3200" b="0" strike="noStrike" spc="-1" dirty="0">
              <a:solidFill>
                <a:srgbClr val="000000"/>
              </a:solidFill>
              <a:uFill>
                <a:solidFill>
                  <a:srgbClr val="FFFFFF"/>
                </a:solidFill>
              </a:uFill>
              <a:latin typeface="Arial"/>
            </a:endParaRPr>
          </a:p>
          <a:p>
            <a:pPr marL="108000">
              <a:buClr>
                <a:srgbClr val="000000"/>
              </a:buClr>
              <a:buSzPct val="45000"/>
            </a:pPr>
            <a:endParaRPr lang="en-US" sz="32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z="3200" b="0" strike="noStrike" spc="-1" dirty="0" smtClean="0">
                <a:solidFill>
                  <a:srgbClr val="000000"/>
                </a:solidFill>
                <a:uFill>
                  <a:solidFill>
                    <a:srgbClr val="FFFFFF"/>
                  </a:solidFill>
                </a:uFill>
                <a:latin typeface="Arial"/>
              </a:rPr>
              <a:t>Recently, Ryanair cuts amount of ice taken on flight, changes magazine from A5 to A4 paper.</a:t>
            </a:r>
          </a:p>
          <a:p>
            <a:pPr marL="108000">
              <a:buClr>
                <a:srgbClr val="000000"/>
              </a:buClr>
              <a:buSzPct val="45000"/>
            </a:pPr>
            <a:endParaRPr lang="en-US" sz="3200" b="0" strike="noStrike" spc="-1" dirty="0" smtClean="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z="3200" b="0" strike="noStrike" spc="-1" dirty="0" smtClean="0">
                <a:solidFill>
                  <a:srgbClr val="000000"/>
                </a:solidFill>
                <a:uFill>
                  <a:solidFill>
                    <a:srgbClr val="FFFFFF"/>
                  </a:solidFill>
                </a:uFill>
                <a:latin typeface="Arial"/>
              </a:rPr>
              <a:t>Reducing Weight also</a:t>
            </a:r>
            <a:br>
              <a:rPr lang="en-US" sz="3200" b="0" strike="noStrike" spc="-1" dirty="0" smtClean="0">
                <a:solidFill>
                  <a:srgbClr val="000000"/>
                </a:solidFill>
                <a:uFill>
                  <a:solidFill>
                    <a:srgbClr val="FFFFFF"/>
                  </a:solidFill>
                </a:uFill>
                <a:latin typeface="Arial"/>
              </a:rPr>
            </a:br>
            <a:r>
              <a:rPr lang="en-US" sz="3200" b="0" strike="noStrike" spc="-1" dirty="0" smtClean="0">
                <a:solidFill>
                  <a:srgbClr val="000000"/>
                </a:solidFill>
                <a:uFill>
                  <a:solidFill>
                    <a:srgbClr val="FFFFFF"/>
                  </a:solidFill>
                </a:uFill>
                <a:latin typeface="Arial"/>
              </a:rPr>
              <a:t>important from environmental</a:t>
            </a:r>
            <a:br>
              <a:rPr lang="en-US" sz="3200" b="0" strike="noStrike" spc="-1" dirty="0" smtClean="0">
                <a:solidFill>
                  <a:srgbClr val="000000"/>
                </a:solidFill>
                <a:uFill>
                  <a:solidFill>
                    <a:srgbClr val="FFFFFF"/>
                  </a:solidFill>
                </a:uFill>
                <a:latin typeface="Arial"/>
              </a:rPr>
            </a:br>
            <a:r>
              <a:rPr lang="en-US" sz="3200" b="0" strike="noStrike" spc="-1" dirty="0" smtClean="0">
                <a:solidFill>
                  <a:srgbClr val="000000"/>
                </a:solidFill>
                <a:uFill>
                  <a:solidFill>
                    <a:srgbClr val="FFFFFF"/>
                  </a:solidFill>
                </a:uFill>
                <a:latin typeface="Arial"/>
              </a:rPr>
              <a:t>concerns – less fuel burned</a:t>
            </a:r>
            <a:endParaRPr lang="en-US" sz="3200" b="0" strike="noStrike" spc="-1" dirty="0">
              <a:solidFill>
                <a:srgbClr val="000000"/>
              </a:solidFill>
              <a:uFill>
                <a:solidFill>
                  <a:srgbClr val="FFFFFF"/>
                </a:solidFill>
              </a:uFill>
              <a:latin typeface="Arial"/>
            </a:endParaRPr>
          </a:p>
        </p:txBody>
      </p:sp>
      <p:sp>
        <p:nvSpPr>
          <p:cNvPr id="2" name="AutoShape 2" descr="Image result for OLIV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OLIV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descr="Image result for airline olive st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8767" y="5393353"/>
            <a:ext cx="3499304" cy="21663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Shape 1"/>
          <p:cNvSpPr txBox="1"/>
          <p:nvPr/>
        </p:nvSpPr>
        <p:spPr>
          <a:xfrm>
            <a:off x="504000" y="122237"/>
            <a:ext cx="9071640" cy="12621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3D printing production parts</a:t>
            </a:r>
          </a:p>
        </p:txBody>
      </p:sp>
      <p:sp>
        <p:nvSpPr>
          <p:cNvPr id="58" name="TextShape 2"/>
          <p:cNvSpPr txBox="1"/>
          <p:nvPr/>
        </p:nvSpPr>
        <p:spPr>
          <a:xfrm>
            <a:off x="504000" y="1769040"/>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0" strike="noStrike" spc="-1" dirty="0" smtClean="0">
                <a:solidFill>
                  <a:srgbClr val="000000"/>
                </a:solidFill>
                <a:uFill>
                  <a:solidFill>
                    <a:srgbClr val="FFFFFF"/>
                  </a:solidFill>
                </a:uFill>
                <a:latin typeface="Arial"/>
              </a:rPr>
              <a:t>Not only for prototyping </a:t>
            </a:r>
            <a:r>
              <a:rPr lang="en-US" sz="3200" b="0" strike="noStrike" spc="-1" dirty="0">
                <a:solidFill>
                  <a:srgbClr val="000000"/>
                </a:solidFill>
                <a:uFill>
                  <a:solidFill>
                    <a:srgbClr val="FFFFFF"/>
                  </a:solidFill>
                </a:uFill>
                <a:latin typeface="Arial"/>
              </a:rPr>
              <a:t>– actual, useable parts for final assembly</a:t>
            </a:r>
          </a:p>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IAF uses </a:t>
            </a:r>
            <a:r>
              <a:rPr lang="en-US" sz="3200" b="1" strike="noStrike" spc="-1" dirty="0" err="1">
                <a:solidFill>
                  <a:srgbClr val="000000"/>
                </a:solidFill>
                <a:uFill>
                  <a:solidFill>
                    <a:srgbClr val="FFFFFF"/>
                  </a:solidFill>
                </a:uFill>
                <a:latin typeface="Arial"/>
              </a:rPr>
              <a:t>ultem</a:t>
            </a:r>
            <a:r>
              <a:rPr lang="en-US" sz="3200" b="1" strike="noStrike" spc="-1" dirty="0">
                <a:solidFill>
                  <a:srgbClr val="000000"/>
                </a:solidFill>
                <a:uFill>
                  <a:solidFill>
                    <a:srgbClr val="FFFFFF"/>
                  </a:solidFill>
                </a:uFill>
                <a:latin typeface="Arial"/>
              </a:rPr>
              <a:t> 9085</a:t>
            </a:r>
            <a:r>
              <a:rPr lang="en-US" sz="3200" b="0" strike="noStrike" spc="-1" dirty="0">
                <a:solidFill>
                  <a:srgbClr val="000000"/>
                </a:solidFill>
                <a:uFill>
                  <a:solidFill>
                    <a:srgbClr val="FFFFFF"/>
                  </a:solidFill>
                </a:uFill>
                <a:latin typeface="Arial"/>
              </a:rPr>
              <a:t> with </a:t>
            </a:r>
            <a:r>
              <a:rPr lang="en-US" sz="3200" b="0" strike="noStrike" spc="-1" dirty="0" err="1">
                <a:solidFill>
                  <a:srgbClr val="000000"/>
                </a:solidFill>
                <a:uFill>
                  <a:solidFill>
                    <a:srgbClr val="FFFFFF"/>
                  </a:solidFill>
                </a:uFill>
                <a:latin typeface="Arial"/>
              </a:rPr>
              <a:t>stratasys</a:t>
            </a:r>
            <a:r>
              <a:rPr lang="en-US" sz="3200" b="0" strike="noStrike" spc="-1" dirty="0">
                <a:solidFill>
                  <a:srgbClr val="000000"/>
                </a:solidFill>
                <a:uFill>
                  <a:solidFill>
                    <a:srgbClr val="FFFFFF"/>
                  </a:solidFill>
                </a:uFill>
                <a:latin typeface="Arial"/>
              </a:rPr>
              <a:t> </a:t>
            </a:r>
            <a:r>
              <a:rPr lang="en-US" sz="3200" b="0" strike="noStrike" spc="-1" dirty="0" err="1">
                <a:solidFill>
                  <a:srgbClr val="000000"/>
                </a:solidFill>
                <a:uFill>
                  <a:solidFill>
                    <a:srgbClr val="FFFFFF"/>
                  </a:solidFill>
                </a:uFill>
                <a:latin typeface="Arial"/>
              </a:rPr>
              <a:t>fortus</a:t>
            </a:r>
            <a:endParaRPr lang="en-US" sz="32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z="3200" b="0" strike="noStrike" spc="-1" dirty="0" err="1">
                <a:solidFill>
                  <a:srgbClr val="000000"/>
                </a:solidFill>
                <a:uFill>
                  <a:solidFill>
                    <a:srgbClr val="FFFFFF"/>
                  </a:solidFill>
                </a:uFill>
                <a:latin typeface="Arial"/>
              </a:rPr>
              <a:t>Ultem</a:t>
            </a:r>
            <a:r>
              <a:rPr lang="en-US" sz="3200" b="0" strike="noStrike" spc="-1" dirty="0">
                <a:solidFill>
                  <a:srgbClr val="000000"/>
                </a:solidFill>
                <a:uFill>
                  <a:solidFill>
                    <a:srgbClr val="FFFFFF"/>
                  </a:solidFill>
                </a:uFill>
                <a:latin typeface="Arial"/>
              </a:rPr>
              <a:t> 9085 is an FAA approved </a:t>
            </a:r>
            <a:r>
              <a:rPr lang="en-US" sz="3200" b="0" strike="noStrike" spc="-1" dirty="0" smtClean="0">
                <a:solidFill>
                  <a:srgbClr val="000000"/>
                </a:solidFill>
                <a:uFill>
                  <a:solidFill>
                    <a:srgbClr val="FFFFFF"/>
                  </a:solidFill>
                </a:uFill>
                <a:latin typeface="Arial"/>
              </a:rPr>
              <a:t>material</a:t>
            </a:r>
            <a:endParaRPr lang="en-US" sz="3200" b="0" strike="noStrike" spc="-1" dirty="0">
              <a:solidFill>
                <a:srgbClr val="000000"/>
              </a:solidFill>
              <a:uFill>
                <a:solidFill>
                  <a:srgbClr val="FFFFFF"/>
                </a:solidFill>
              </a:uFill>
              <a:latin typeface="Arial"/>
            </a:endParaRPr>
          </a:p>
        </p:txBody>
      </p:sp>
      <p:sp>
        <p:nvSpPr>
          <p:cNvPr id="2" name="Action Button: Movie 1">
            <a:hlinkClick r:id="rId3" highlightClick="1"/>
          </p:cNvPr>
          <p:cNvSpPr/>
          <p:nvPr/>
        </p:nvSpPr>
        <p:spPr>
          <a:xfrm>
            <a:off x="1306512" y="5150845"/>
            <a:ext cx="2057400" cy="136153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Movie 2">
            <a:hlinkClick r:id="rId4" highlightClick="1"/>
          </p:cNvPr>
          <p:cNvSpPr/>
          <p:nvPr/>
        </p:nvSpPr>
        <p:spPr>
          <a:xfrm>
            <a:off x="4506912" y="5151438"/>
            <a:ext cx="2088494" cy="136153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mage result for ultem pla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048" y="3551237"/>
            <a:ext cx="2486025" cy="2286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3976" y="6538123"/>
            <a:ext cx="2819400" cy="369332"/>
          </a:xfrm>
          <a:prstGeom prst="rect">
            <a:avLst/>
          </a:prstGeom>
          <a:noFill/>
        </p:spPr>
        <p:txBody>
          <a:bodyPr wrap="square" rtlCol="0">
            <a:spAutoFit/>
          </a:bodyPr>
          <a:lstStyle/>
          <a:p>
            <a:r>
              <a:rPr lang="en-US" dirty="0" smtClean="0"/>
              <a:t>Burning </a:t>
            </a:r>
            <a:r>
              <a:rPr lang="en-US" dirty="0" err="1" smtClean="0"/>
              <a:t>ultem</a:t>
            </a:r>
            <a:r>
              <a:rPr lang="en-US" dirty="0" smtClean="0"/>
              <a:t> 9085</a:t>
            </a:r>
            <a:endParaRPr lang="en-US" dirty="0"/>
          </a:p>
        </p:txBody>
      </p:sp>
      <p:sp>
        <p:nvSpPr>
          <p:cNvPr id="8" name="TextBox 7"/>
          <p:cNvSpPr txBox="1"/>
          <p:nvPr/>
        </p:nvSpPr>
        <p:spPr>
          <a:xfrm>
            <a:off x="4735512" y="6538123"/>
            <a:ext cx="1680073" cy="369332"/>
          </a:xfrm>
          <a:prstGeom prst="rect">
            <a:avLst/>
          </a:prstGeom>
          <a:noFill/>
        </p:spPr>
        <p:txBody>
          <a:bodyPr wrap="square" rtlCol="0">
            <a:spAutoFit/>
          </a:bodyPr>
          <a:lstStyle/>
          <a:p>
            <a:r>
              <a:rPr lang="en-US" dirty="0" smtClean="0"/>
              <a:t>Burning ABS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p:nvPr>
        </p:nvSpPr>
        <p:spPr/>
        <p:txBody>
          <a:bodyPr/>
          <a:lstStyle/>
          <a:p>
            <a:endParaRPr lang="en-US"/>
          </a:p>
        </p:txBody>
      </p:sp>
      <p:pic>
        <p:nvPicPr>
          <p:cNvPr id="4" name="Picture 3"/>
          <p:cNvPicPr>
            <a:picLocks noChangeAspect="1"/>
          </p:cNvPicPr>
          <p:nvPr/>
        </p:nvPicPr>
        <p:blipFill>
          <a:blip r:embed="rId2"/>
          <a:stretch>
            <a:fillRect/>
          </a:stretch>
        </p:blipFill>
        <p:spPr>
          <a:xfrm>
            <a:off x="1950601" y="198437"/>
            <a:ext cx="6178438" cy="7221856"/>
          </a:xfrm>
          <a:prstGeom prst="rect">
            <a:avLst/>
          </a:prstGeom>
        </p:spPr>
      </p:pic>
    </p:spTree>
    <p:extLst>
      <p:ext uri="{BB962C8B-B14F-4D97-AF65-F5344CB8AC3E}">
        <p14:creationId xmlns:p14="http://schemas.microsoft.com/office/powerpoint/2010/main" val="2279834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Shape 1"/>
          <p:cNvSpPr txBox="1"/>
          <p:nvPr/>
        </p:nvSpPr>
        <p:spPr>
          <a:xfrm>
            <a:off x="506013" y="61495"/>
            <a:ext cx="9071640" cy="1262160"/>
          </a:xfrm>
          <a:prstGeom prst="rect">
            <a:avLst/>
          </a:prstGeom>
          <a:noFill/>
          <a:ln>
            <a:noFill/>
          </a:ln>
        </p:spPr>
        <p:txBody>
          <a:bodyPr lIns="0" tIns="0" rIns="0" bIns="0" anchor="ctr"/>
          <a:lstStyle/>
          <a:p>
            <a:pPr algn="ctr"/>
            <a:r>
              <a:rPr lang="en-US" sz="4400" b="0" strike="noStrike" spc="-1" dirty="0" smtClean="0">
                <a:solidFill>
                  <a:srgbClr val="000000"/>
                </a:solidFill>
                <a:uFill>
                  <a:solidFill>
                    <a:srgbClr val="FFFFFF"/>
                  </a:solidFill>
                </a:uFill>
                <a:latin typeface="Arial"/>
              </a:rPr>
              <a:t>Design Process</a:t>
            </a:r>
            <a:endParaRPr lang="en-US" sz="4400" b="0" strike="noStrike" spc="-1" dirty="0">
              <a:solidFill>
                <a:srgbClr val="000000"/>
              </a:solidFill>
              <a:uFill>
                <a:solidFill>
                  <a:srgbClr val="FFFFFF"/>
                </a:solidFill>
              </a:uFill>
              <a:latin typeface="Arial"/>
            </a:endParaRPr>
          </a:p>
        </p:txBody>
      </p:sp>
      <p:sp>
        <p:nvSpPr>
          <p:cNvPr id="60" name="TextShape 2"/>
          <p:cNvSpPr txBox="1"/>
          <p:nvPr/>
        </p:nvSpPr>
        <p:spPr>
          <a:xfrm>
            <a:off x="506013" y="1183745"/>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2800" b="0" strike="noStrike" spc="-1" dirty="0" smtClean="0">
                <a:solidFill>
                  <a:srgbClr val="000000"/>
                </a:solidFill>
                <a:uFill>
                  <a:solidFill>
                    <a:srgbClr val="FFFFFF"/>
                  </a:solidFill>
                </a:uFill>
                <a:latin typeface="Arial"/>
              </a:rPr>
              <a:t>Additive Manufacturing (from plastics or metals) allows </a:t>
            </a:r>
            <a:r>
              <a:rPr lang="en-US" sz="2800" b="0" strike="noStrike" spc="-1" dirty="0">
                <a:solidFill>
                  <a:srgbClr val="000000"/>
                </a:solidFill>
                <a:uFill>
                  <a:solidFill>
                    <a:srgbClr val="FFFFFF"/>
                  </a:solidFill>
                </a:uFill>
                <a:latin typeface="Arial"/>
              </a:rPr>
              <a:t>complex </a:t>
            </a:r>
            <a:r>
              <a:rPr lang="en-US" sz="2800" b="0" strike="noStrike" spc="-1" dirty="0" smtClean="0">
                <a:solidFill>
                  <a:srgbClr val="000000"/>
                </a:solidFill>
                <a:uFill>
                  <a:solidFill>
                    <a:srgbClr val="FFFFFF"/>
                  </a:solidFill>
                </a:uFill>
                <a:latin typeface="Arial"/>
              </a:rPr>
              <a:t>geometries which lower part counts and consequently the cost and final weight of part</a:t>
            </a:r>
          </a:p>
          <a:p>
            <a:pPr marL="108000">
              <a:buClr>
                <a:srgbClr val="000000"/>
              </a:buClr>
              <a:buSzPct val="45000"/>
            </a:pPr>
            <a:endParaRPr lang="en-US" sz="2800" spc="-1" dirty="0">
              <a:solidFill>
                <a:srgbClr val="000000"/>
              </a:solidFill>
              <a:uFill>
                <a:solidFill>
                  <a:srgbClr val="FFFFFF"/>
                </a:solidFill>
              </a:uFill>
              <a:latin typeface="Arial"/>
            </a:endParaRPr>
          </a:p>
          <a:p>
            <a:pPr marL="108000">
              <a:buClr>
                <a:srgbClr val="000000"/>
              </a:buClr>
              <a:buSzPct val="45000"/>
            </a:pPr>
            <a:endParaRPr lang="en-US" sz="2800" b="0" strike="noStrike" spc="-1" dirty="0" smtClean="0">
              <a:solidFill>
                <a:srgbClr val="000000"/>
              </a:solidFill>
              <a:uFill>
                <a:solidFill>
                  <a:srgbClr val="FFFFFF"/>
                </a:solidFill>
              </a:uFill>
              <a:latin typeface="Arial"/>
            </a:endParaRPr>
          </a:p>
          <a:p>
            <a:pPr marL="108000">
              <a:buClr>
                <a:srgbClr val="000000"/>
              </a:buClr>
              <a:buSzPct val="45000"/>
            </a:pPr>
            <a:endParaRPr lang="en-US" sz="2800" spc="-1" dirty="0">
              <a:solidFill>
                <a:srgbClr val="000000"/>
              </a:solidFill>
              <a:uFill>
                <a:solidFill>
                  <a:srgbClr val="FFFFFF"/>
                </a:solidFill>
              </a:uFill>
              <a:latin typeface="Arial"/>
            </a:endParaRPr>
          </a:p>
          <a:p>
            <a:pPr marL="108000">
              <a:buClr>
                <a:srgbClr val="000000"/>
              </a:buClr>
              <a:buSzPct val="45000"/>
            </a:pPr>
            <a:endParaRPr lang="en-US" sz="28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endParaRPr lang="en-US" sz="2800" b="1" spc="-1" dirty="0" smtClean="0">
              <a:solidFill>
                <a:srgbClr val="000000"/>
              </a:solidFill>
              <a:uFill>
                <a:solidFill>
                  <a:srgbClr val="FFFFFF"/>
                </a:solidFill>
              </a:uFill>
            </a:endParaRPr>
          </a:p>
          <a:p>
            <a:pPr marL="432000" indent="-324000">
              <a:buClr>
                <a:srgbClr val="000000"/>
              </a:buClr>
              <a:buSzPct val="45000"/>
              <a:buFont typeface="Wingdings" charset="2"/>
              <a:buChar char=""/>
            </a:pPr>
            <a:endParaRPr lang="en-US" sz="2800" b="1" spc="-1" dirty="0" smtClean="0">
              <a:solidFill>
                <a:srgbClr val="000000"/>
              </a:solidFill>
              <a:uFill>
                <a:solidFill>
                  <a:srgbClr val="FFFFFF"/>
                </a:solidFill>
              </a:uFill>
            </a:endParaRPr>
          </a:p>
          <a:p>
            <a:pPr marL="432000" indent="-324000">
              <a:buClr>
                <a:srgbClr val="000000"/>
              </a:buClr>
              <a:buSzPct val="45000"/>
              <a:buFont typeface="Wingdings" charset="2"/>
              <a:buChar char=""/>
            </a:pPr>
            <a:endParaRPr lang="en-US" sz="2800" b="1" spc="-1" dirty="0">
              <a:solidFill>
                <a:srgbClr val="000000"/>
              </a:solidFill>
              <a:uFill>
                <a:solidFill>
                  <a:srgbClr val="FFFFFF"/>
                </a:solidFill>
              </a:uFill>
            </a:endParaRPr>
          </a:p>
          <a:p>
            <a:pPr marL="432000" indent="-324000">
              <a:buClr>
                <a:srgbClr val="000000"/>
              </a:buClr>
              <a:buSzPct val="45000"/>
              <a:buFont typeface="Wingdings" charset="2"/>
              <a:buChar char=""/>
            </a:pPr>
            <a:endParaRPr lang="en-US" sz="2800" b="1" spc="-1" dirty="0" smtClean="0">
              <a:solidFill>
                <a:srgbClr val="000000"/>
              </a:solidFill>
              <a:uFill>
                <a:solidFill>
                  <a:srgbClr val="FFFFFF"/>
                </a:solidFill>
              </a:uFill>
            </a:endParaRPr>
          </a:p>
          <a:p>
            <a:pPr marL="432000" indent="-324000">
              <a:buClr>
                <a:srgbClr val="000000"/>
              </a:buClr>
              <a:buSzPct val="45000"/>
              <a:buFont typeface="Wingdings" charset="2"/>
              <a:buChar char=""/>
            </a:pPr>
            <a:r>
              <a:rPr lang="en-US" sz="2800" b="1" spc="-1" dirty="0" smtClean="0">
                <a:solidFill>
                  <a:srgbClr val="000000"/>
                </a:solidFill>
                <a:uFill>
                  <a:solidFill>
                    <a:srgbClr val="FFFFFF"/>
                  </a:solidFill>
                </a:uFill>
              </a:rPr>
              <a:t>Very </a:t>
            </a:r>
            <a:r>
              <a:rPr lang="en-US" sz="2800" b="1" spc="-1" dirty="0">
                <a:solidFill>
                  <a:srgbClr val="000000"/>
                </a:solidFill>
                <a:uFill>
                  <a:solidFill>
                    <a:srgbClr val="FFFFFF"/>
                  </a:solidFill>
                </a:uFill>
              </a:rPr>
              <a:t>hard</a:t>
            </a:r>
            <a:r>
              <a:rPr lang="en-US" sz="2800" spc="-1" dirty="0">
                <a:solidFill>
                  <a:srgbClr val="000000"/>
                </a:solidFill>
                <a:uFill>
                  <a:solidFill>
                    <a:srgbClr val="FFFFFF"/>
                  </a:solidFill>
                </a:uFill>
              </a:rPr>
              <a:t> to achieve with CNC</a:t>
            </a:r>
          </a:p>
          <a:p>
            <a:pPr marL="432000" indent="-324000">
              <a:buClr>
                <a:srgbClr val="000000"/>
              </a:buClr>
              <a:buSzPct val="45000"/>
              <a:buFont typeface="Wingdings" charset="2"/>
              <a:buChar char=""/>
            </a:pPr>
            <a:r>
              <a:rPr lang="en-US" sz="2800" spc="-1" dirty="0">
                <a:solidFill>
                  <a:srgbClr val="000000"/>
                </a:solidFill>
                <a:uFill>
                  <a:solidFill>
                    <a:srgbClr val="FFFFFF"/>
                  </a:solidFill>
                </a:uFill>
              </a:rPr>
              <a:t>Manufacturing by mold is impractical due to low volume</a:t>
            </a:r>
          </a:p>
          <a:p>
            <a:pPr marL="432000" indent="-324000">
              <a:buClr>
                <a:srgbClr val="000000"/>
              </a:buClr>
              <a:buSzPct val="45000"/>
              <a:buFont typeface="Wingdings" charset="2"/>
              <a:buChar char=""/>
            </a:pPr>
            <a:endParaRPr lang="en-US" sz="2800" b="0" strike="noStrike" spc="-1" dirty="0">
              <a:solidFill>
                <a:srgbClr val="000000"/>
              </a:solidFill>
              <a:uFill>
                <a:solidFill>
                  <a:srgbClr val="FFFFFF"/>
                </a:solidFill>
              </a:uFill>
              <a:latin typeface="Arial"/>
            </a:endParaRPr>
          </a:p>
        </p:txBody>
      </p:sp>
      <p:pic>
        <p:nvPicPr>
          <p:cNvPr id="3" name="Picture 2"/>
          <p:cNvPicPr>
            <a:picLocks noChangeAspect="1"/>
          </p:cNvPicPr>
          <p:nvPr/>
        </p:nvPicPr>
        <p:blipFill>
          <a:blip r:embed="rId3"/>
          <a:stretch>
            <a:fillRect/>
          </a:stretch>
        </p:blipFill>
        <p:spPr>
          <a:xfrm>
            <a:off x="5116512" y="2765407"/>
            <a:ext cx="3810000" cy="2936288"/>
          </a:xfrm>
          <a:prstGeom prst="rect">
            <a:avLst/>
          </a:prstGeom>
        </p:spPr>
      </p:pic>
      <p:pic>
        <p:nvPicPr>
          <p:cNvPr id="4" name="Picture 3"/>
          <p:cNvPicPr>
            <a:picLocks noChangeAspect="1"/>
          </p:cNvPicPr>
          <p:nvPr/>
        </p:nvPicPr>
        <p:blipFill>
          <a:blip r:embed="rId4"/>
          <a:stretch>
            <a:fillRect/>
          </a:stretch>
        </p:blipFill>
        <p:spPr>
          <a:xfrm>
            <a:off x="1230312" y="2713037"/>
            <a:ext cx="3074756" cy="298573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Tooling</a:t>
            </a:r>
          </a:p>
        </p:txBody>
      </p:sp>
      <p:sp>
        <p:nvSpPr>
          <p:cNvPr id="62" name="TextShape 2"/>
          <p:cNvSpPr txBox="1"/>
          <p:nvPr/>
        </p:nvSpPr>
        <p:spPr>
          <a:xfrm>
            <a:off x="504000" y="1769040"/>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0" strike="noStrike" spc="-1" dirty="0" err="1">
                <a:solidFill>
                  <a:srgbClr val="000000"/>
                </a:solidFill>
                <a:uFill>
                  <a:solidFill>
                    <a:srgbClr val="FFFFFF"/>
                  </a:solidFill>
                </a:uFill>
                <a:latin typeface="Arial"/>
              </a:rPr>
              <a:t>Ultem’s</a:t>
            </a:r>
            <a:r>
              <a:rPr lang="en-US" sz="3200" b="0" strike="noStrike" spc="-1" dirty="0">
                <a:solidFill>
                  <a:srgbClr val="000000"/>
                </a:solidFill>
                <a:uFill>
                  <a:solidFill>
                    <a:srgbClr val="FFFFFF"/>
                  </a:solidFill>
                </a:uFill>
                <a:latin typeface="Arial"/>
              </a:rPr>
              <a:t> </a:t>
            </a:r>
            <a:r>
              <a:rPr lang="en-US" sz="3200" b="0" strike="noStrike" spc="-1" dirty="0" err="1">
                <a:solidFill>
                  <a:srgbClr val="000000"/>
                </a:solidFill>
                <a:uFill>
                  <a:solidFill>
                    <a:srgbClr val="FFFFFF"/>
                  </a:solidFill>
                </a:uFill>
                <a:latin typeface="Arial"/>
              </a:rPr>
              <a:t>reltaive</a:t>
            </a:r>
            <a:r>
              <a:rPr lang="en-US" sz="3200" b="0" strike="noStrike" spc="-1" dirty="0">
                <a:solidFill>
                  <a:srgbClr val="000000"/>
                </a:solidFill>
                <a:uFill>
                  <a:solidFill>
                    <a:srgbClr val="FFFFFF"/>
                  </a:solidFill>
                </a:uFill>
                <a:latin typeface="Arial"/>
              </a:rPr>
              <a:t> durability allows it to be used for creating tooling</a:t>
            </a:r>
          </a:p>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Large waist of metal is </a:t>
            </a:r>
            <a:r>
              <a:rPr lang="en-US" sz="3200" b="0" strike="noStrike" spc="-1" dirty="0" smtClean="0">
                <a:solidFill>
                  <a:srgbClr val="000000"/>
                </a:solidFill>
                <a:uFill>
                  <a:solidFill>
                    <a:srgbClr val="FFFFFF"/>
                  </a:solidFill>
                </a:uFill>
                <a:latin typeface="Arial"/>
              </a:rPr>
              <a:t>spared</a:t>
            </a:r>
            <a:endParaRPr lang="en-US" sz="3200" b="0" strike="noStrike" spc="-1" dirty="0">
              <a:solidFill>
                <a:srgbClr val="000000"/>
              </a:solidFill>
              <a:uFill>
                <a:solidFill>
                  <a:srgbClr val="FFFFFF"/>
                </a:solidFill>
              </a:uFill>
              <a:latin typeface="Arial"/>
            </a:endParaRPr>
          </a:p>
        </p:txBody>
      </p:sp>
      <p:sp>
        <p:nvSpPr>
          <p:cNvPr id="2" name="Action Button: Movie 1">
            <a:hlinkClick r:id="rId2" highlightClick="1"/>
          </p:cNvPr>
          <p:cNvSpPr/>
          <p:nvPr/>
        </p:nvSpPr>
        <p:spPr>
          <a:xfrm>
            <a:off x="3821112" y="4160837"/>
            <a:ext cx="1752600" cy="12192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44912" y="5406740"/>
            <a:ext cx="2819400" cy="369332"/>
          </a:xfrm>
          <a:prstGeom prst="rect">
            <a:avLst/>
          </a:prstGeom>
          <a:noFill/>
        </p:spPr>
        <p:txBody>
          <a:bodyPr wrap="square" rtlCol="0">
            <a:spAutoFit/>
          </a:bodyPr>
          <a:lstStyle/>
          <a:p>
            <a:r>
              <a:rPr lang="en-US" dirty="0" smtClean="0"/>
              <a:t>What’s a joggle?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Case Study: 3D printed jet aircraft from </a:t>
            </a:r>
            <a:r>
              <a:rPr lang="en-US" sz="3200" dirty="0" err="1" smtClean="0"/>
              <a:t>ultem</a:t>
            </a:r>
            <a:r>
              <a:rPr lang="en-US" sz="3200" dirty="0" smtClean="0"/>
              <a:t> 9085</a:t>
            </a:r>
            <a:endParaRPr lang="en-US" sz="3200" dirty="0"/>
          </a:p>
        </p:txBody>
      </p:sp>
      <p:sp>
        <p:nvSpPr>
          <p:cNvPr id="3" name="Text Placeholder 2"/>
          <p:cNvSpPr>
            <a:spLocks noGrp="1"/>
          </p:cNvSpPr>
          <p:nvPr>
            <p:ph type="body"/>
          </p:nvPr>
        </p:nvSpPr>
        <p:spPr>
          <a:xfrm>
            <a:off x="504000" y="2103437"/>
            <a:ext cx="9071640" cy="1262160"/>
          </a:xfrm>
        </p:spPr>
        <p:txBody>
          <a:bodyPr/>
          <a:lstStyle/>
          <a:p>
            <a:pPr marL="285750" indent="-285750">
              <a:buFont typeface="Arial" panose="020B0604020202020204" pitchFamily="34" charset="0"/>
              <a:buChar char="•"/>
            </a:pPr>
            <a:r>
              <a:rPr lang="en-US" sz="3200" dirty="0" smtClean="0"/>
              <a:t>80% printed parts</a:t>
            </a:r>
          </a:p>
          <a:p>
            <a:pPr marL="285750" indent="-285750">
              <a:buFont typeface="Arial" panose="020B0604020202020204" pitchFamily="34" charset="0"/>
              <a:buChar char="•"/>
            </a:pPr>
            <a:r>
              <a:rPr lang="en-US" sz="3200" dirty="0" smtClean="0"/>
              <a:t>First printed jet powered aircraft</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endParaRPr lang="en-US" sz="3200" dirty="0"/>
          </a:p>
        </p:txBody>
      </p:sp>
      <p:sp>
        <p:nvSpPr>
          <p:cNvPr id="4" name="Action Button: Movie 3">
            <a:hlinkClick r:id="rId2" highlightClick="1"/>
          </p:cNvPr>
          <p:cNvSpPr/>
          <p:nvPr/>
        </p:nvSpPr>
        <p:spPr>
          <a:xfrm>
            <a:off x="4354512" y="4465637"/>
            <a:ext cx="1600200" cy="11430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521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Shape 1"/>
          <p:cNvSpPr txBox="1"/>
          <p:nvPr/>
        </p:nvSpPr>
        <p:spPr>
          <a:xfrm>
            <a:off x="504000" y="46037"/>
            <a:ext cx="9071640" cy="12621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Composite materials</a:t>
            </a:r>
          </a:p>
        </p:txBody>
      </p:sp>
      <p:sp>
        <p:nvSpPr>
          <p:cNvPr id="64" name="TextShape 2"/>
          <p:cNvSpPr txBox="1"/>
          <p:nvPr/>
        </p:nvSpPr>
        <p:spPr>
          <a:xfrm>
            <a:off x="525998" y="1036637"/>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Composite materials allow maximizing design effectiveness using </a:t>
            </a:r>
            <a:r>
              <a:rPr lang="en-US" sz="3200" b="0" strike="noStrike" spc="-1" dirty="0" smtClean="0">
                <a:solidFill>
                  <a:srgbClr val="000000"/>
                </a:solidFill>
                <a:uFill>
                  <a:solidFill>
                    <a:srgbClr val="FFFFFF"/>
                  </a:solidFill>
                </a:uFill>
                <a:latin typeface="Arial"/>
              </a:rPr>
              <a:t>directional mechanical properties (anisotropic</a:t>
            </a:r>
            <a:r>
              <a:rPr lang="en-US" sz="3200" spc="-1" dirty="0" smtClean="0">
                <a:solidFill>
                  <a:srgbClr val="000000"/>
                </a:solidFill>
                <a:uFill>
                  <a:solidFill>
                    <a:srgbClr val="FFFFFF"/>
                  </a:solidFill>
                </a:uFill>
                <a:latin typeface="Arial"/>
              </a:rPr>
              <a:t>)</a:t>
            </a:r>
            <a:r>
              <a:rPr lang="en-US" sz="3200" b="0" strike="noStrike" spc="-1" dirty="0" smtClean="0">
                <a:solidFill>
                  <a:srgbClr val="000000"/>
                </a:solidFill>
                <a:uFill>
                  <a:solidFill>
                    <a:srgbClr val="FFFFFF"/>
                  </a:solidFill>
                </a:uFill>
                <a:latin typeface="Arial"/>
              </a:rPr>
              <a:t> – minimize wasted </a:t>
            </a:r>
            <a:r>
              <a:rPr lang="en-US" sz="3200" spc="-1" dirty="0" smtClean="0">
                <a:solidFill>
                  <a:srgbClr val="000000"/>
                </a:solidFill>
                <a:uFill>
                  <a:solidFill>
                    <a:srgbClr val="FFFFFF"/>
                  </a:solidFill>
                </a:uFill>
                <a:latin typeface="Arial"/>
              </a:rPr>
              <a:t>material providing </a:t>
            </a:r>
            <a:r>
              <a:rPr lang="en-US" sz="3200" spc="-1" dirty="0" err="1" smtClean="0">
                <a:solidFill>
                  <a:srgbClr val="000000"/>
                </a:solidFill>
                <a:uFill>
                  <a:solidFill>
                    <a:srgbClr val="FFFFFF"/>
                  </a:solidFill>
                </a:uFill>
                <a:latin typeface="Arial"/>
              </a:rPr>
              <a:t>uneeded</a:t>
            </a:r>
            <a:r>
              <a:rPr lang="en-US" sz="3200" spc="-1" dirty="0" smtClean="0">
                <a:solidFill>
                  <a:srgbClr val="000000"/>
                </a:solidFill>
                <a:uFill>
                  <a:solidFill>
                    <a:srgbClr val="FFFFFF"/>
                  </a:solidFill>
                </a:uFill>
                <a:latin typeface="Arial"/>
              </a:rPr>
              <a:t> strength to structure</a:t>
            </a:r>
            <a:r>
              <a:rPr lang="en-US" sz="3200" b="0" strike="noStrike" spc="-1" dirty="0" smtClean="0">
                <a:solidFill>
                  <a:srgbClr val="000000"/>
                </a:solidFill>
                <a:uFill>
                  <a:solidFill>
                    <a:srgbClr val="FFFFFF"/>
                  </a:solidFill>
                </a:uFill>
                <a:latin typeface="Arial"/>
              </a:rPr>
              <a:t>.</a:t>
            </a:r>
            <a:endParaRPr lang="en-US" sz="3200" b="0" strike="noStrike" spc="-1" dirty="0">
              <a:solidFill>
                <a:srgbClr val="000000"/>
              </a:solidFill>
              <a:uFill>
                <a:solidFill>
                  <a:srgbClr val="FFFFFF"/>
                </a:solidFill>
              </a:uFill>
              <a:latin typeface="Arial"/>
            </a:endParaRPr>
          </a:p>
        </p:txBody>
      </p:sp>
      <p:pic>
        <p:nvPicPr>
          <p:cNvPr id="7170" name="Picture 2" descr="Image result for composite 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87" y="3979972"/>
            <a:ext cx="4993512" cy="374513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carbon fi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187" y="3646487"/>
            <a:ext cx="4648200" cy="3486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25712" y="3703637"/>
            <a:ext cx="2189193" cy="369332"/>
          </a:xfrm>
          <a:prstGeom prst="rect">
            <a:avLst/>
          </a:prstGeom>
          <a:noFill/>
        </p:spPr>
        <p:txBody>
          <a:bodyPr wrap="square" rtlCol="0">
            <a:spAutoFit/>
          </a:bodyPr>
          <a:lstStyle/>
          <a:p>
            <a:r>
              <a:rPr lang="en-US" dirty="0" smtClean="0"/>
              <a:t>Resin (matrix) layer</a:t>
            </a:r>
            <a:endParaRPr lang="en-US" dirty="0"/>
          </a:p>
        </p:txBody>
      </p:sp>
      <p:cxnSp>
        <p:nvCxnSpPr>
          <p:cNvPr id="4" name="Straight Arrow Connector 3"/>
          <p:cNvCxnSpPr/>
          <p:nvPr/>
        </p:nvCxnSpPr>
        <p:spPr>
          <a:xfrm flipV="1">
            <a:off x="759106" y="5543377"/>
            <a:ext cx="1618231" cy="5610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239712" y="6064994"/>
            <a:ext cx="1306512" cy="381000"/>
          </a:xfrm>
          <a:prstGeom prst="rect">
            <a:avLst/>
          </a:prstGeom>
          <a:noFill/>
        </p:spPr>
        <p:txBody>
          <a:bodyPr wrap="square" rtlCol="0">
            <a:spAutoFit/>
          </a:bodyPr>
          <a:lstStyle/>
          <a:p>
            <a:r>
              <a:rPr lang="en-US" dirty="0" smtClean="0"/>
              <a:t>Fiber layer</a:t>
            </a:r>
            <a:endParaRPr lang="en-US" dirty="0"/>
          </a:p>
        </p:txBody>
      </p:sp>
      <p:cxnSp>
        <p:nvCxnSpPr>
          <p:cNvPr id="11" name="Straight Arrow Connector 10"/>
          <p:cNvCxnSpPr/>
          <p:nvPr/>
        </p:nvCxnSpPr>
        <p:spPr>
          <a:xfrm flipH="1">
            <a:off x="3059112" y="4072969"/>
            <a:ext cx="457201" cy="41539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0" y="122237"/>
            <a:ext cx="9071640" cy="1262160"/>
          </a:xfrm>
        </p:spPr>
        <p:txBody>
          <a:bodyPr/>
          <a:lstStyle/>
          <a:p>
            <a:pPr algn="ctr"/>
            <a:r>
              <a:rPr lang="en-US" sz="3600" dirty="0" smtClean="0"/>
              <a:t>Composites vs. Metals – Specific Strength </a:t>
            </a:r>
            <a:endParaRPr lang="en-US" sz="3600" dirty="0"/>
          </a:p>
        </p:txBody>
      </p:sp>
      <p:pic>
        <p:nvPicPr>
          <p:cNvPr id="4" name="Picture 3"/>
          <p:cNvPicPr/>
          <p:nvPr/>
        </p:nvPicPr>
        <p:blipFill>
          <a:blip r:embed="rId3"/>
          <a:stretch/>
        </p:blipFill>
        <p:spPr>
          <a:xfrm>
            <a:off x="1594434" y="1136282"/>
            <a:ext cx="6621713" cy="6423394"/>
          </a:xfrm>
          <a:prstGeom prst="rect">
            <a:avLst/>
          </a:prstGeom>
          <a:ln>
            <a:noFill/>
          </a:ln>
        </p:spPr>
      </p:pic>
    </p:spTree>
    <p:extLst>
      <p:ext uri="{BB962C8B-B14F-4D97-AF65-F5344CB8AC3E}">
        <p14:creationId xmlns:p14="http://schemas.microsoft.com/office/powerpoint/2010/main" val="905252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Definitions</a:t>
            </a:r>
            <a:endParaRPr lang="en-US" dirty="0"/>
          </a:p>
        </p:txBody>
      </p:sp>
      <p:sp>
        <p:nvSpPr>
          <p:cNvPr id="3" name="Subtitle 2"/>
          <p:cNvSpPr>
            <a:spLocks noGrp="1"/>
          </p:cNvSpPr>
          <p:nvPr>
            <p:ph type="subTitle"/>
          </p:nvPr>
        </p:nvSpPr>
        <p:spPr>
          <a:xfrm>
            <a:off x="468312" y="1341437"/>
            <a:ext cx="9071640" cy="1262160"/>
          </a:xfrm>
        </p:spPr>
        <p:txBody>
          <a:bodyPr anchor="t"/>
          <a:lstStyle/>
          <a:p>
            <a:pPr marL="285750" indent="-285750">
              <a:buFont typeface="Arial" panose="020B0604020202020204" pitchFamily="34" charset="0"/>
              <a:buChar char="•"/>
            </a:pPr>
            <a:r>
              <a:rPr lang="en-US" sz="2800" dirty="0" smtClean="0"/>
              <a:t>Structure: </a:t>
            </a:r>
            <a:r>
              <a:rPr lang="en-US" sz="2800" dirty="0"/>
              <a:t> </a:t>
            </a:r>
            <a:r>
              <a:rPr lang="en-US" sz="2800" dirty="0" smtClean="0"/>
              <a:t>Broadly defined, an </a:t>
            </a:r>
            <a:r>
              <a:rPr lang="en-US" sz="2800" dirty="0"/>
              <a:t>arrangement and organization of interrelated elements in a material object or </a:t>
            </a:r>
            <a:r>
              <a:rPr lang="en-US" sz="2800" dirty="0" smtClean="0"/>
              <a:t>system</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In Engineering, </a:t>
            </a:r>
            <a:r>
              <a:rPr lang="en-US" sz="2800" b="1" dirty="0" smtClean="0"/>
              <a:t>structural </a:t>
            </a:r>
            <a:r>
              <a:rPr lang="en-US" sz="2800" b="1" dirty="0"/>
              <a:t>mechanics </a:t>
            </a:r>
            <a:r>
              <a:rPr lang="en-US" sz="2800" dirty="0"/>
              <a:t>is the study of the mechanical behavior of solids and structures. </a:t>
            </a:r>
            <a:r>
              <a:rPr lang="en-US" sz="2800" dirty="0" smtClean="0"/>
              <a:t>Intuitively, a structures purpose is to </a:t>
            </a:r>
            <a:r>
              <a:rPr lang="en-US" sz="2800" b="1" dirty="0" smtClean="0"/>
              <a:t>resist</a:t>
            </a:r>
            <a:r>
              <a:rPr lang="en-US" sz="2800" dirty="0" smtClean="0"/>
              <a:t> forces.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Aerospace </a:t>
            </a:r>
            <a:r>
              <a:rPr lang="en-US" sz="2800" dirty="0"/>
              <a:t>structures differ from other structures due to their high demands for performance and lightweight</a:t>
            </a:r>
          </a:p>
        </p:txBody>
      </p:sp>
    </p:spTree>
    <p:extLst>
      <p:ext uri="{BB962C8B-B14F-4D97-AF65-F5344CB8AC3E}">
        <p14:creationId xmlns:p14="http://schemas.microsoft.com/office/powerpoint/2010/main" val="2343531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Composite Materials -  Continued</a:t>
            </a:r>
            <a:endParaRPr lang="en-US" sz="4400" dirty="0"/>
          </a:p>
        </p:txBody>
      </p:sp>
      <p:sp>
        <p:nvSpPr>
          <p:cNvPr id="3" name="Text Placeholder 2"/>
          <p:cNvSpPr>
            <a:spLocks noGrp="1"/>
          </p:cNvSpPr>
          <p:nvPr>
            <p:ph type="body"/>
          </p:nvPr>
        </p:nvSpPr>
        <p:spPr>
          <a:xfrm>
            <a:off x="504000" y="2027237"/>
            <a:ext cx="9071640" cy="1262160"/>
          </a:xfrm>
        </p:spPr>
        <p:txBody>
          <a:bodyPr/>
          <a:lstStyle/>
          <a:p>
            <a:pPr marL="432000" indent="-324000">
              <a:buClr>
                <a:srgbClr val="000000"/>
              </a:buClr>
              <a:buSzPct val="45000"/>
              <a:buFont typeface="Wingdings" charset="2"/>
              <a:buChar char=""/>
            </a:pPr>
            <a:r>
              <a:rPr lang="en-US" sz="2800" b="0" strike="noStrike" spc="-1" dirty="0" smtClean="0">
                <a:solidFill>
                  <a:srgbClr val="000000"/>
                </a:solidFill>
                <a:uFill>
                  <a:solidFill>
                    <a:srgbClr val="FFFFFF"/>
                  </a:solidFill>
                </a:uFill>
                <a:latin typeface="Arial"/>
              </a:rPr>
              <a:t>Big disadvantage – quality is </a:t>
            </a:r>
            <a:r>
              <a:rPr lang="en-US" sz="2800" b="1" strike="noStrike" spc="-1" dirty="0" smtClean="0">
                <a:solidFill>
                  <a:srgbClr val="000000"/>
                </a:solidFill>
                <a:uFill>
                  <a:solidFill>
                    <a:srgbClr val="FFFFFF"/>
                  </a:solidFill>
                </a:uFill>
                <a:latin typeface="Arial"/>
              </a:rPr>
              <a:t>strongly</a:t>
            </a:r>
            <a:r>
              <a:rPr lang="en-US" sz="2800" b="0" strike="noStrike" spc="-1" dirty="0" smtClean="0">
                <a:solidFill>
                  <a:srgbClr val="000000"/>
                </a:solidFill>
                <a:uFill>
                  <a:solidFill>
                    <a:srgbClr val="FFFFFF"/>
                  </a:solidFill>
                </a:uFill>
                <a:latin typeface="Arial"/>
              </a:rPr>
              <a:t> dependent on skill of fabricator.</a:t>
            </a:r>
          </a:p>
          <a:p>
            <a:pPr marL="432000" indent="-324000">
              <a:buClr>
                <a:srgbClr val="000000"/>
              </a:buClr>
              <a:buSzPct val="45000"/>
              <a:buFont typeface="Wingdings" charset="2"/>
              <a:buChar char=""/>
            </a:pPr>
            <a:r>
              <a:rPr lang="en-US" sz="2800" b="0" strike="noStrike" spc="-1" dirty="0" smtClean="0">
                <a:solidFill>
                  <a:srgbClr val="000000"/>
                </a:solidFill>
                <a:uFill>
                  <a:solidFill>
                    <a:srgbClr val="FFFFFF"/>
                  </a:solidFill>
                </a:uFill>
                <a:latin typeface="Arial"/>
              </a:rPr>
              <a:t>New technologies allow for printing composites – mechanizing the process allows more consistent quality and lowers cost of skilled labor required</a:t>
            </a:r>
          </a:p>
          <a:p>
            <a:endParaRPr lang="en-US" dirty="0"/>
          </a:p>
        </p:txBody>
      </p:sp>
      <p:sp>
        <p:nvSpPr>
          <p:cNvPr id="5" name="Action Button: Movie 4">
            <a:hlinkClick r:id="rId2" highlightClick="1"/>
          </p:cNvPr>
          <p:cNvSpPr/>
          <p:nvPr/>
        </p:nvSpPr>
        <p:spPr>
          <a:xfrm>
            <a:off x="1230312" y="4922837"/>
            <a:ext cx="1524000" cy="9906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wet lay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9424" y="4313237"/>
            <a:ext cx="5012266"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681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dirty="0" smtClean="0">
                <a:solidFill>
                  <a:srgbClr val="000000"/>
                </a:solidFill>
                <a:uFill>
                  <a:solidFill>
                    <a:srgbClr val="FFFFFF"/>
                  </a:solidFill>
                </a:uFill>
                <a:latin typeface="Arial"/>
              </a:rPr>
              <a:t>3D printing composites</a:t>
            </a:r>
            <a:endParaRPr lang="en-US" sz="4400" b="0" strike="noStrike" spc="-1" dirty="0">
              <a:solidFill>
                <a:srgbClr val="000000"/>
              </a:solidFill>
              <a:uFill>
                <a:solidFill>
                  <a:srgbClr val="FFFFFF"/>
                </a:solidFill>
              </a:uFill>
              <a:latin typeface="Arial"/>
            </a:endParaRPr>
          </a:p>
        </p:txBody>
      </p:sp>
      <p:sp>
        <p:nvSpPr>
          <p:cNvPr id="68" name="TextShape 2"/>
          <p:cNvSpPr txBox="1"/>
          <p:nvPr/>
        </p:nvSpPr>
        <p:spPr>
          <a:xfrm>
            <a:off x="504000" y="1769040"/>
            <a:ext cx="9071640" cy="4384440"/>
          </a:xfrm>
          <a:prstGeom prst="rect">
            <a:avLst/>
          </a:prstGeom>
          <a:noFill/>
          <a:ln>
            <a:noFill/>
          </a:ln>
        </p:spPr>
        <p:txBody>
          <a:bodyPr lIns="0" tIns="0" rIns="0" bIns="0"/>
          <a:lstStyle/>
          <a:p>
            <a:endParaRPr lang="en-US" sz="3200" b="0" strike="noStrike" spc="-1">
              <a:solidFill>
                <a:srgbClr val="000000"/>
              </a:solidFill>
              <a:uFill>
                <a:solidFill>
                  <a:srgbClr val="FFFFFF"/>
                </a:solidFill>
              </a:uFill>
              <a:latin typeface="Arial"/>
            </a:endParaRPr>
          </a:p>
        </p:txBody>
      </p:sp>
      <p:pic>
        <p:nvPicPr>
          <p:cNvPr id="69" name="Picture 68"/>
          <p:cNvPicPr/>
          <p:nvPr/>
        </p:nvPicPr>
        <p:blipFill>
          <a:blip r:embed="rId2"/>
          <a:stretch/>
        </p:blipFill>
        <p:spPr>
          <a:xfrm>
            <a:off x="-16883" y="1389329"/>
            <a:ext cx="5905080" cy="3809520"/>
          </a:xfrm>
          <a:prstGeom prst="rect">
            <a:avLst/>
          </a:prstGeom>
          <a:ln>
            <a:noFill/>
          </a:ln>
        </p:spPr>
      </p:pic>
      <p:pic>
        <p:nvPicPr>
          <p:cNvPr id="70" name="Picture 69"/>
          <p:cNvPicPr/>
          <p:nvPr/>
        </p:nvPicPr>
        <p:blipFill>
          <a:blip r:embed="rId3"/>
          <a:stretch/>
        </p:blipFill>
        <p:spPr>
          <a:xfrm>
            <a:off x="6488112" y="1775163"/>
            <a:ext cx="3400200" cy="5100480"/>
          </a:xfrm>
          <a:prstGeom prst="rect">
            <a:avLst/>
          </a:prstGeom>
          <a:ln>
            <a:noFill/>
          </a:ln>
        </p:spPr>
      </p:pic>
      <p:sp>
        <p:nvSpPr>
          <p:cNvPr id="6" name="Action Button: Movie 5">
            <a:hlinkClick r:id="rId4" highlightClick="1"/>
          </p:cNvPr>
          <p:cNvSpPr/>
          <p:nvPr/>
        </p:nvSpPr>
        <p:spPr>
          <a:xfrm>
            <a:off x="5566448" y="2332037"/>
            <a:ext cx="1600200" cy="109582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Image result for carbon fiber prin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000" y="4292516"/>
            <a:ext cx="4697439" cy="2932112"/>
          </a:xfrm>
          <a:prstGeom prst="rect">
            <a:avLst/>
          </a:prstGeom>
          <a:noFill/>
          <a:extLst>
            <a:ext uri="{909E8E84-426E-40DD-AFC4-6F175D3DCCD1}">
              <a14:hiddenFill xmlns:a14="http://schemas.microsoft.com/office/drawing/2010/main">
                <a:solidFill>
                  <a:srgbClr val="FFFFFF"/>
                </a:solidFill>
              </a14:hiddenFill>
            </a:ext>
          </a:extLst>
        </p:spPr>
      </p:pic>
      <p:sp>
        <p:nvSpPr>
          <p:cNvPr id="8" name="Action Button: Movie 7">
            <a:hlinkClick r:id="rId6" highlightClick="1"/>
          </p:cNvPr>
          <p:cNvSpPr/>
          <p:nvPr/>
        </p:nvSpPr>
        <p:spPr>
          <a:xfrm>
            <a:off x="5566448" y="4032430"/>
            <a:ext cx="1600200" cy="109582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967978" y="5149147"/>
            <a:ext cx="1040268" cy="369332"/>
          </a:xfrm>
          <a:prstGeom prst="rect">
            <a:avLst/>
          </a:prstGeom>
          <a:noFill/>
        </p:spPr>
        <p:txBody>
          <a:bodyPr wrap="square" rtlCol="0">
            <a:spAutoFit/>
          </a:bodyPr>
          <a:lstStyle/>
          <a:p>
            <a:r>
              <a:rPr lang="en-US" dirty="0" smtClean="0"/>
              <a:t>slicer</a:t>
            </a:r>
            <a:endParaRPr lang="en-US" dirty="0"/>
          </a:p>
        </p:txBody>
      </p:sp>
      <p:sp>
        <p:nvSpPr>
          <p:cNvPr id="10" name="TextBox 9"/>
          <p:cNvSpPr txBox="1"/>
          <p:nvPr/>
        </p:nvSpPr>
        <p:spPr>
          <a:xfrm>
            <a:off x="5804885" y="3409436"/>
            <a:ext cx="1206892" cy="369332"/>
          </a:xfrm>
          <a:prstGeom prst="rect">
            <a:avLst/>
          </a:prstGeom>
          <a:noFill/>
        </p:spPr>
        <p:txBody>
          <a:bodyPr wrap="square" rtlCol="0">
            <a:spAutoFit/>
          </a:bodyPr>
          <a:lstStyle/>
          <a:p>
            <a:r>
              <a:rPr lang="en-US" dirty="0" smtClean="0"/>
              <a:t>example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Space applications</a:t>
            </a:r>
          </a:p>
        </p:txBody>
      </p:sp>
      <p:sp>
        <p:nvSpPr>
          <p:cNvPr id="72" name="TextShape 2"/>
          <p:cNvSpPr txBox="1"/>
          <p:nvPr/>
        </p:nvSpPr>
        <p:spPr>
          <a:xfrm>
            <a:off x="504000" y="1769040"/>
            <a:ext cx="9071640" cy="4384440"/>
          </a:xfrm>
          <a:prstGeom prst="rect">
            <a:avLst/>
          </a:prstGeom>
          <a:noFill/>
          <a:ln>
            <a:noFill/>
          </a:ln>
        </p:spPr>
        <p:txBody>
          <a:bodyPr lIns="0" tIns="0" rIns="0" bIns="0"/>
          <a:lstStyle/>
          <a:p>
            <a:pPr marL="108000">
              <a:buClr>
                <a:srgbClr val="000000"/>
              </a:buClr>
              <a:buSzPct val="45000"/>
            </a:pPr>
            <a:r>
              <a:rPr lang="en-US" sz="3200" b="0" strike="noStrike" spc="-1" dirty="0">
                <a:solidFill>
                  <a:srgbClr val="000000"/>
                </a:solidFill>
                <a:uFill>
                  <a:solidFill>
                    <a:srgbClr val="FFFFFF"/>
                  </a:solidFill>
                </a:uFill>
                <a:latin typeface="Arial"/>
              </a:rPr>
              <a:t> </a:t>
            </a:r>
          </a:p>
        </p:txBody>
      </p:sp>
      <p:pic>
        <p:nvPicPr>
          <p:cNvPr id="12292" name="Picture 4" descr="http://www.collectspace.com/images/news-122914a-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20" y="1778791"/>
            <a:ext cx="7848600" cy="51996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Shape 1"/>
          <p:cNvSpPr txBox="1"/>
          <p:nvPr/>
        </p:nvSpPr>
        <p:spPr>
          <a:xfrm>
            <a:off x="504000" y="301320"/>
            <a:ext cx="9071640" cy="1262160"/>
          </a:xfrm>
          <a:prstGeom prst="rect">
            <a:avLst/>
          </a:prstGeom>
          <a:noFill/>
          <a:ln>
            <a:noFill/>
          </a:ln>
        </p:spPr>
        <p:txBody>
          <a:bodyPr lIns="0" tIns="0" rIns="0" bIns="0" anchor="ctr"/>
          <a:lstStyle/>
          <a:p>
            <a:pPr algn="ctr"/>
            <a:r>
              <a:rPr lang="en-US" sz="4400" spc="-1" dirty="0">
                <a:solidFill>
                  <a:srgbClr val="000000"/>
                </a:solidFill>
                <a:uFill>
                  <a:solidFill>
                    <a:srgbClr val="FFFFFF"/>
                  </a:solidFill>
                </a:uFill>
              </a:rPr>
              <a:t>Space applications</a:t>
            </a:r>
          </a:p>
        </p:txBody>
      </p:sp>
      <p:sp>
        <p:nvSpPr>
          <p:cNvPr id="74" name="TextShape 2"/>
          <p:cNvSpPr txBox="1"/>
          <p:nvPr/>
        </p:nvSpPr>
        <p:spPr>
          <a:xfrm>
            <a:off x="504000" y="1769040"/>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In space </a:t>
            </a:r>
            <a:r>
              <a:rPr lang="en-US" sz="3200" b="0" strike="noStrike" spc="-1" dirty="0" smtClean="0">
                <a:solidFill>
                  <a:srgbClr val="000000"/>
                </a:solidFill>
                <a:uFill>
                  <a:solidFill>
                    <a:srgbClr val="FFFFFF"/>
                  </a:solidFill>
                </a:uFill>
                <a:latin typeface="Arial"/>
              </a:rPr>
              <a:t>–keeping </a:t>
            </a:r>
            <a:r>
              <a:rPr lang="en-US" sz="3200" b="0" strike="noStrike" spc="-1" dirty="0">
                <a:solidFill>
                  <a:srgbClr val="000000"/>
                </a:solidFill>
                <a:uFill>
                  <a:solidFill>
                    <a:srgbClr val="FFFFFF"/>
                  </a:solidFill>
                </a:uFill>
                <a:latin typeface="Arial"/>
              </a:rPr>
              <a:t>low weight is even more </a:t>
            </a:r>
            <a:r>
              <a:rPr lang="en-US" sz="3200" b="0" strike="noStrike" spc="-1" dirty="0" smtClean="0">
                <a:solidFill>
                  <a:srgbClr val="000000"/>
                </a:solidFill>
                <a:uFill>
                  <a:solidFill>
                    <a:srgbClr val="FFFFFF"/>
                  </a:solidFill>
                </a:uFill>
                <a:latin typeface="Arial"/>
              </a:rPr>
              <a:t>crucial</a:t>
            </a:r>
          </a:p>
          <a:p>
            <a:pPr marL="432000" indent="-324000">
              <a:buClr>
                <a:srgbClr val="000000"/>
              </a:buClr>
              <a:buSzPct val="45000"/>
              <a:buFont typeface="Wingdings" charset="2"/>
              <a:buChar char=""/>
            </a:pPr>
            <a:r>
              <a:rPr lang="en-US" sz="3200" b="0" strike="noStrike" spc="-1" dirty="0" smtClean="0">
                <a:solidFill>
                  <a:srgbClr val="000000"/>
                </a:solidFill>
                <a:uFill>
                  <a:solidFill>
                    <a:srgbClr val="FFFFFF"/>
                  </a:solidFill>
                </a:uFill>
                <a:latin typeface="Arial"/>
              </a:rPr>
              <a:t>To minimize excess payload, print equipment\tools in space rather than carrying it at launching</a:t>
            </a:r>
          </a:p>
          <a:p>
            <a:pPr marL="432000" indent="-324000">
              <a:buClr>
                <a:srgbClr val="000000"/>
              </a:buClr>
              <a:buSzPct val="45000"/>
              <a:buFont typeface="Wingdings" charset="2"/>
              <a:buChar char=""/>
            </a:pPr>
            <a:r>
              <a:rPr lang="en-US" sz="3200" spc="-1" dirty="0" smtClean="0">
                <a:solidFill>
                  <a:srgbClr val="000000"/>
                </a:solidFill>
                <a:uFill>
                  <a:solidFill>
                    <a:srgbClr val="FFFFFF"/>
                  </a:solidFill>
                </a:uFill>
                <a:latin typeface="Arial"/>
              </a:rPr>
              <a:t>Using unique properties of 3d printing tools with moving parts can be created in a single 3d print – no assembly required</a:t>
            </a:r>
            <a:endParaRPr lang="en-US" sz="3200" b="0" strike="noStrike" spc="-1" dirty="0" smtClean="0">
              <a:solidFill>
                <a:srgbClr val="000000"/>
              </a:solidFill>
              <a:uFill>
                <a:solidFill>
                  <a:srgbClr val="FFFFFF"/>
                </a:solidFill>
              </a:uFill>
              <a:latin typeface="Arial"/>
            </a:endParaRPr>
          </a:p>
        </p:txBody>
      </p:sp>
      <p:sp>
        <p:nvSpPr>
          <p:cNvPr id="2" name="Action Button: Movie 1">
            <a:hlinkClick r:id="rId3" highlightClick="1"/>
          </p:cNvPr>
          <p:cNvSpPr/>
          <p:nvPr/>
        </p:nvSpPr>
        <p:spPr>
          <a:xfrm>
            <a:off x="1306512" y="6001565"/>
            <a:ext cx="1752600" cy="11430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Movie 2">
            <a:hlinkClick r:id="rId4" highlightClick="1"/>
          </p:cNvPr>
          <p:cNvSpPr/>
          <p:nvPr/>
        </p:nvSpPr>
        <p:spPr>
          <a:xfrm>
            <a:off x="5192712" y="5983912"/>
            <a:ext cx="1990226" cy="116065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06512" y="7168141"/>
            <a:ext cx="2057400" cy="369332"/>
          </a:xfrm>
          <a:prstGeom prst="rect">
            <a:avLst/>
          </a:prstGeom>
          <a:noFill/>
        </p:spPr>
        <p:txBody>
          <a:bodyPr wrap="square" rtlCol="0">
            <a:spAutoFit/>
          </a:bodyPr>
          <a:lstStyle/>
          <a:p>
            <a:r>
              <a:rPr lang="en-US" dirty="0" smtClean="0"/>
              <a:t>Meta-materials</a:t>
            </a:r>
            <a:endParaRPr lang="en-US" dirty="0"/>
          </a:p>
        </p:txBody>
      </p:sp>
      <p:sp>
        <p:nvSpPr>
          <p:cNvPr id="8" name="TextBox 7"/>
          <p:cNvSpPr txBox="1"/>
          <p:nvPr/>
        </p:nvSpPr>
        <p:spPr>
          <a:xfrm>
            <a:off x="5324773" y="7148053"/>
            <a:ext cx="2057400" cy="369332"/>
          </a:xfrm>
          <a:prstGeom prst="rect">
            <a:avLst/>
          </a:prstGeom>
          <a:noFill/>
        </p:spPr>
        <p:txBody>
          <a:bodyPr wrap="square" rtlCol="0">
            <a:spAutoFit/>
          </a:bodyPr>
          <a:lstStyle/>
          <a:p>
            <a:r>
              <a:rPr lang="en-US" dirty="0" smtClean="0"/>
              <a:t>Printing a wrench</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dirty="0" smtClean="0">
                <a:solidFill>
                  <a:srgbClr val="000000"/>
                </a:solidFill>
                <a:uFill>
                  <a:solidFill>
                    <a:srgbClr val="FFFFFF"/>
                  </a:solidFill>
                </a:uFill>
                <a:latin typeface="Arial"/>
              </a:rPr>
              <a:t>Ambitious Additive Manufacturing Projects in Space</a:t>
            </a:r>
            <a:endParaRPr lang="en-US" sz="4400" b="0" strike="noStrike" spc="-1" dirty="0">
              <a:solidFill>
                <a:srgbClr val="000000"/>
              </a:solidFill>
              <a:uFill>
                <a:solidFill>
                  <a:srgbClr val="FFFFFF"/>
                </a:solidFill>
              </a:uFill>
              <a:latin typeface="Arial"/>
            </a:endParaRPr>
          </a:p>
        </p:txBody>
      </p:sp>
      <p:sp>
        <p:nvSpPr>
          <p:cNvPr id="76" name="TextShape 2"/>
          <p:cNvSpPr txBox="1"/>
          <p:nvPr/>
        </p:nvSpPr>
        <p:spPr>
          <a:xfrm>
            <a:off x="493341" y="1769040"/>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Launched 2012, </a:t>
            </a:r>
            <a:r>
              <a:rPr lang="en-US" sz="3200" b="0" strike="noStrike" spc="-1" dirty="0" smtClean="0">
                <a:solidFill>
                  <a:srgbClr val="000000"/>
                </a:solidFill>
                <a:uFill>
                  <a:solidFill>
                    <a:srgbClr val="FFFFFF"/>
                  </a:solidFill>
                </a:uFill>
                <a:latin typeface="Arial"/>
              </a:rPr>
              <a:t>NASA funded </a:t>
            </a:r>
            <a:r>
              <a:rPr lang="en-US" sz="3200" b="0" strike="noStrike" spc="-1" dirty="0" err="1" smtClean="0">
                <a:solidFill>
                  <a:srgbClr val="000000"/>
                </a:solidFill>
                <a:uFill>
                  <a:solidFill>
                    <a:srgbClr val="FFFFFF"/>
                  </a:solidFill>
                </a:uFill>
                <a:latin typeface="Arial"/>
              </a:rPr>
              <a:t>SpiderFab</a:t>
            </a:r>
            <a:r>
              <a:rPr lang="en-US" sz="3200" spc="-1" dirty="0" smtClean="0">
                <a:solidFill>
                  <a:srgbClr val="000000"/>
                </a:solidFill>
                <a:uFill>
                  <a:solidFill>
                    <a:srgbClr val="FFFFFF"/>
                  </a:solidFill>
                </a:uFill>
                <a:latin typeface="Arial"/>
              </a:rPr>
              <a:t>, developed by Tethers </a:t>
            </a:r>
            <a:r>
              <a:rPr lang="en-US" sz="3200" spc="-1" dirty="0">
                <a:solidFill>
                  <a:srgbClr val="000000"/>
                </a:solidFill>
                <a:uFill>
                  <a:solidFill>
                    <a:srgbClr val="FFFFFF"/>
                  </a:solidFill>
                </a:uFill>
                <a:latin typeface="Arial"/>
              </a:rPr>
              <a:t>U</a:t>
            </a:r>
            <a:r>
              <a:rPr lang="en-US" sz="3200" spc="-1" dirty="0" smtClean="0">
                <a:solidFill>
                  <a:srgbClr val="000000"/>
                </a:solidFill>
                <a:uFill>
                  <a:solidFill>
                    <a:srgbClr val="FFFFFF"/>
                  </a:solidFill>
                </a:uFill>
                <a:latin typeface="Arial"/>
              </a:rPr>
              <a:t>nlimited, aims</a:t>
            </a:r>
            <a:r>
              <a:rPr lang="en-US" sz="3200" b="0" strike="noStrike" spc="-1" dirty="0" smtClean="0">
                <a:solidFill>
                  <a:srgbClr val="000000"/>
                </a:solidFill>
                <a:uFill>
                  <a:solidFill>
                    <a:srgbClr val="FFFFFF"/>
                  </a:solidFill>
                </a:uFill>
                <a:latin typeface="Arial"/>
              </a:rPr>
              <a:t> to manufacture spacecraft parts in space</a:t>
            </a:r>
          </a:p>
          <a:p>
            <a:pPr marL="432000" indent="-324000">
              <a:buClr>
                <a:srgbClr val="000000"/>
              </a:buClr>
              <a:buSzPct val="45000"/>
              <a:buFont typeface="Wingdings" charset="2"/>
              <a:buChar char=""/>
            </a:pPr>
            <a:r>
              <a:rPr lang="en-US" sz="3200" spc="-1" dirty="0" smtClean="0">
                <a:solidFill>
                  <a:srgbClr val="000000"/>
                </a:solidFill>
                <a:uFill>
                  <a:solidFill>
                    <a:srgbClr val="FFFFFF"/>
                  </a:solidFill>
                </a:uFill>
                <a:latin typeface="Arial"/>
              </a:rPr>
              <a:t>Company aims for in-space demo in early 2020’s</a:t>
            </a:r>
          </a:p>
          <a:p>
            <a:pPr marL="432000" indent="-324000">
              <a:buClr>
                <a:srgbClr val="000000"/>
              </a:buClr>
              <a:buSzPct val="45000"/>
              <a:buFont typeface="Wingdings" charset="2"/>
              <a:buChar char=""/>
            </a:pPr>
            <a:r>
              <a:rPr lang="en-US" sz="3200" spc="-1" dirty="0" smtClean="0">
                <a:solidFill>
                  <a:srgbClr val="000000"/>
                </a:solidFill>
                <a:uFill>
                  <a:solidFill>
                    <a:srgbClr val="FFFFFF"/>
                  </a:solidFill>
                </a:uFill>
                <a:latin typeface="Arial"/>
              </a:rPr>
              <a:t>Manufacturing and</a:t>
            </a:r>
            <a:br>
              <a:rPr lang="en-US" sz="3200" spc="-1" dirty="0" smtClean="0">
                <a:solidFill>
                  <a:srgbClr val="000000"/>
                </a:solidFill>
                <a:uFill>
                  <a:solidFill>
                    <a:srgbClr val="FFFFFF"/>
                  </a:solidFill>
                </a:uFill>
                <a:latin typeface="Arial"/>
              </a:rPr>
            </a:br>
            <a:r>
              <a:rPr lang="en-US" sz="3200" spc="-1" dirty="0" smtClean="0">
                <a:solidFill>
                  <a:srgbClr val="000000"/>
                </a:solidFill>
                <a:uFill>
                  <a:solidFill>
                    <a:srgbClr val="FFFFFF"/>
                  </a:solidFill>
                </a:uFill>
                <a:latin typeface="Arial"/>
              </a:rPr>
              <a:t>Assembly is done by</a:t>
            </a:r>
            <a:br>
              <a:rPr lang="en-US" sz="3200" spc="-1" dirty="0" smtClean="0">
                <a:solidFill>
                  <a:srgbClr val="000000"/>
                </a:solidFill>
                <a:uFill>
                  <a:solidFill>
                    <a:srgbClr val="FFFFFF"/>
                  </a:solidFill>
                </a:uFill>
                <a:latin typeface="Arial"/>
              </a:rPr>
            </a:br>
            <a:r>
              <a:rPr lang="en-US" sz="3200" spc="-1" dirty="0" smtClean="0">
                <a:solidFill>
                  <a:srgbClr val="000000"/>
                </a:solidFill>
                <a:uFill>
                  <a:solidFill>
                    <a:srgbClr val="FFFFFF"/>
                  </a:solidFill>
                </a:uFill>
                <a:latin typeface="Arial"/>
              </a:rPr>
              <a:t>spider-like robots in</a:t>
            </a:r>
            <a:br>
              <a:rPr lang="en-US" sz="3200" spc="-1" dirty="0" smtClean="0">
                <a:solidFill>
                  <a:srgbClr val="000000"/>
                </a:solidFill>
                <a:uFill>
                  <a:solidFill>
                    <a:srgbClr val="FFFFFF"/>
                  </a:solidFill>
                </a:uFill>
                <a:latin typeface="Arial"/>
              </a:rPr>
            </a:br>
            <a:r>
              <a:rPr lang="en-US" sz="3200" spc="-1" dirty="0" smtClean="0">
                <a:solidFill>
                  <a:srgbClr val="000000"/>
                </a:solidFill>
                <a:uFill>
                  <a:solidFill>
                    <a:srgbClr val="FFFFFF"/>
                  </a:solidFill>
                </a:uFill>
                <a:latin typeface="Arial"/>
              </a:rPr>
              <a:t>orbit</a:t>
            </a:r>
          </a:p>
          <a:p>
            <a:pPr marL="108000">
              <a:buClr>
                <a:srgbClr val="000000"/>
              </a:buClr>
              <a:buSzPct val="45000"/>
            </a:pPr>
            <a:endParaRPr lang="en-US" sz="3200" b="0" strike="noStrike" spc="-1" dirty="0">
              <a:solidFill>
                <a:srgbClr val="000000"/>
              </a:solidFill>
              <a:uFill>
                <a:solidFill>
                  <a:srgbClr val="FFFFFF"/>
                </a:solidFill>
              </a:uFill>
              <a:latin typeface="Arial"/>
            </a:endParaRPr>
          </a:p>
        </p:txBody>
      </p:sp>
      <p:pic>
        <p:nvPicPr>
          <p:cNvPr id="13314" name="Picture 2" descr="https://cdn.vox-cdn.com/thumbor/fInvIYApphHfe5eyhASUnMc1JM8=/74x0:1373x866/1200x800/filters:focal(74x0:1373x866)/cdn.vox-cdn.com/assets/3133469/SpiderF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7912" y="3856037"/>
            <a:ext cx="4816702" cy="3211135"/>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Movie 1">
            <a:hlinkClick r:id="rId4" highlightClick="1"/>
          </p:cNvPr>
          <p:cNvSpPr/>
          <p:nvPr/>
        </p:nvSpPr>
        <p:spPr>
          <a:xfrm>
            <a:off x="1916112" y="6294437"/>
            <a:ext cx="1524000" cy="10668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Summary</a:t>
            </a:r>
          </a:p>
        </p:txBody>
      </p:sp>
      <p:sp>
        <p:nvSpPr>
          <p:cNvPr id="78" name="TextShape 2"/>
          <p:cNvSpPr txBox="1"/>
          <p:nvPr/>
        </p:nvSpPr>
        <p:spPr>
          <a:xfrm>
            <a:off x="504000" y="1769040"/>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0" strike="noStrike" spc="-1" dirty="0" smtClean="0">
                <a:solidFill>
                  <a:srgbClr val="000000"/>
                </a:solidFill>
                <a:uFill>
                  <a:solidFill>
                    <a:srgbClr val="FFFFFF"/>
                  </a:solidFill>
                </a:uFill>
                <a:latin typeface="Arial"/>
              </a:rPr>
              <a:t>Minimizing Weight = Minimizing Cost</a:t>
            </a:r>
            <a:endParaRPr lang="en-US" sz="32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Pressures in aerospace to cut cost of design by  tailoring material properties </a:t>
            </a:r>
            <a:r>
              <a:rPr lang="en-US" sz="3200" b="0" strike="noStrike" spc="-1" dirty="0" smtClean="0">
                <a:solidFill>
                  <a:srgbClr val="000000"/>
                </a:solidFill>
                <a:uFill>
                  <a:solidFill>
                    <a:srgbClr val="FFFFFF"/>
                  </a:solidFill>
                </a:uFill>
                <a:latin typeface="Arial"/>
              </a:rPr>
              <a:t>and geometry to achieve goal </a:t>
            </a:r>
            <a:r>
              <a:rPr lang="en-US" sz="3200" b="0" strike="noStrike" spc="-1" dirty="0">
                <a:solidFill>
                  <a:srgbClr val="000000"/>
                </a:solidFill>
                <a:uFill>
                  <a:solidFill>
                    <a:srgbClr val="FFFFFF"/>
                  </a:solidFill>
                </a:uFill>
                <a:latin typeface="Arial"/>
              </a:rPr>
              <a:t>with </a:t>
            </a:r>
            <a:r>
              <a:rPr lang="en-US" sz="3200" spc="-1" dirty="0" smtClean="0">
                <a:solidFill>
                  <a:srgbClr val="000000"/>
                </a:solidFill>
                <a:uFill>
                  <a:solidFill>
                    <a:srgbClr val="FFFFFF"/>
                  </a:solidFill>
                </a:uFill>
                <a:latin typeface="Arial"/>
              </a:rPr>
              <a:t>minimal cost</a:t>
            </a:r>
            <a:r>
              <a:rPr lang="en-US" sz="3200" b="0" strike="noStrike" spc="-1" dirty="0" smtClean="0">
                <a:solidFill>
                  <a:srgbClr val="000000"/>
                </a:solidFill>
                <a:uFill>
                  <a:solidFill>
                    <a:srgbClr val="FFFFFF"/>
                  </a:solidFill>
                </a:uFill>
                <a:latin typeface="Arial"/>
              </a:rPr>
              <a:t>.</a:t>
            </a:r>
            <a:endParaRPr lang="en-US" sz="32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Currently </a:t>
            </a:r>
            <a:r>
              <a:rPr lang="en-US" sz="3200" b="0" strike="noStrike" spc="-1" dirty="0" smtClean="0">
                <a:solidFill>
                  <a:srgbClr val="000000"/>
                </a:solidFill>
                <a:uFill>
                  <a:solidFill>
                    <a:srgbClr val="FFFFFF"/>
                  </a:solidFill>
                </a:uFill>
                <a:latin typeface="Arial"/>
              </a:rPr>
              <a:t>in the aerospace industry, 3D </a:t>
            </a:r>
            <a:r>
              <a:rPr lang="en-US" sz="3200" b="0" strike="noStrike" spc="-1" dirty="0">
                <a:solidFill>
                  <a:srgbClr val="000000"/>
                </a:solidFill>
                <a:uFill>
                  <a:solidFill>
                    <a:srgbClr val="FFFFFF"/>
                  </a:solidFill>
                </a:uFill>
                <a:latin typeface="Arial"/>
              </a:rPr>
              <a:t>printing is used to supplement traditional production methods, or as prototyping </a:t>
            </a:r>
            <a:r>
              <a:rPr lang="en-US" sz="3200" b="0" strike="noStrike" spc="-1" dirty="0" smtClean="0">
                <a:solidFill>
                  <a:srgbClr val="000000"/>
                </a:solidFill>
                <a:uFill>
                  <a:solidFill>
                    <a:srgbClr val="FFFFFF"/>
                  </a:solidFill>
                </a:uFill>
                <a:latin typeface="Arial"/>
              </a:rPr>
              <a:t>aid</a:t>
            </a:r>
            <a:r>
              <a:rPr lang="en-US" sz="3200" spc="-1" dirty="0" smtClean="0">
                <a:solidFill>
                  <a:srgbClr val="000000"/>
                </a:solidFill>
                <a:uFill>
                  <a:solidFill>
                    <a:srgbClr val="FFFFFF"/>
                  </a:solidFill>
                </a:uFill>
                <a:latin typeface="Arial"/>
              </a:rPr>
              <a:t>, but this is changing as technology matures</a:t>
            </a:r>
            <a:endParaRPr lang="en-US" sz="32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z="3200" b="0" strike="noStrike" spc="-1" dirty="0" smtClean="0">
                <a:solidFill>
                  <a:srgbClr val="000000"/>
                </a:solidFill>
                <a:uFill>
                  <a:solidFill>
                    <a:srgbClr val="FFFFFF"/>
                  </a:solidFill>
                </a:uFill>
                <a:latin typeface="Arial"/>
              </a:rPr>
              <a:t>exciting and unique applications </a:t>
            </a:r>
            <a:r>
              <a:rPr lang="en-US" sz="3200" b="0" strike="noStrike" spc="-1" dirty="0">
                <a:solidFill>
                  <a:srgbClr val="000000"/>
                </a:solidFill>
                <a:uFill>
                  <a:solidFill>
                    <a:srgbClr val="FFFFFF"/>
                  </a:solidFill>
                </a:uFill>
                <a:latin typeface="Arial"/>
              </a:rPr>
              <a:t>in space </a:t>
            </a:r>
            <a:r>
              <a:rPr lang="en-US" sz="3200" b="0" strike="noStrike" spc="-1" dirty="0" smtClean="0">
                <a:solidFill>
                  <a:srgbClr val="000000"/>
                </a:solidFill>
                <a:uFill>
                  <a:solidFill>
                    <a:srgbClr val="FFFFFF"/>
                  </a:solidFill>
                </a:uFill>
                <a:latin typeface="Arial"/>
              </a:rPr>
              <a:t>missions</a:t>
            </a:r>
            <a:endParaRPr lang="en-US" sz="32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s://www.ana-cooljapan.com/destinations/img/toyama/kurobedam/m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912" y="1995902"/>
            <a:ext cx="5959513" cy="22973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sz="4000" dirty="0" smtClean="0"/>
              <a:t>Examples of structures</a:t>
            </a:r>
            <a:endParaRPr lang="en-US" sz="4000" dirty="0"/>
          </a:p>
        </p:txBody>
      </p:sp>
      <p:sp>
        <p:nvSpPr>
          <p:cNvPr id="3" name="Subtitle 2"/>
          <p:cNvSpPr>
            <a:spLocks noGrp="1"/>
          </p:cNvSpPr>
          <p:nvPr>
            <p:ph type="subTitle"/>
          </p:nvPr>
        </p:nvSpPr>
        <p:spPr/>
        <p:txBody>
          <a:bodyPr/>
          <a:lstStyle/>
          <a:p>
            <a:endParaRPr lang="en-US" dirty="0"/>
          </a:p>
        </p:txBody>
      </p:sp>
      <p:pic>
        <p:nvPicPr>
          <p:cNvPr id="1028" name="Picture 4" descr="Image result for Eiffel T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2" y="2580745"/>
            <a:ext cx="4999037" cy="33326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1/14/Human-Skeleton.jpg/220px-Human-Skelet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732" y="2881252"/>
            <a:ext cx="2095500" cy="35147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911review.com/reviews/physics911/missing_wings/missingwings_files/boein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3291" y="3479034"/>
            <a:ext cx="571500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8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dirty="0" smtClean="0">
                <a:solidFill>
                  <a:srgbClr val="000000"/>
                </a:solidFill>
                <a:uFill>
                  <a:solidFill>
                    <a:srgbClr val="FFFFFF"/>
                  </a:solidFill>
                </a:uFill>
                <a:latin typeface="Arial"/>
              </a:rPr>
              <a:t>Airplane - Force Diagram</a:t>
            </a:r>
            <a:endParaRPr lang="en-US" sz="4400" b="0" strike="noStrike" spc="-1" dirty="0">
              <a:solidFill>
                <a:srgbClr val="000000"/>
              </a:solidFill>
              <a:uFill>
                <a:solidFill>
                  <a:srgbClr val="FFFFFF"/>
                </a:solidFill>
              </a:uFill>
              <a:latin typeface="Arial"/>
            </a:endParaRPr>
          </a:p>
        </p:txBody>
      </p:sp>
      <p:pic>
        <p:nvPicPr>
          <p:cNvPr id="42" name="Picture 41"/>
          <p:cNvPicPr/>
          <p:nvPr/>
        </p:nvPicPr>
        <p:blipFill>
          <a:blip r:embed="rId2"/>
          <a:stretch/>
        </p:blipFill>
        <p:spPr>
          <a:xfrm>
            <a:off x="620712" y="1463040"/>
            <a:ext cx="8612640" cy="5760720"/>
          </a:xfrm>
          <a:prstGeom prst="rect">
            <a:avLst/>
          </a:prstGeom>
          <a:ln>
            <a:noFill/>
          </a:ln>
        </p:spPr>
      </p:pic>
      <mc:AlternateContent xmlns:mc="http://schemas.openxmlformats.org/markup-compatibility/2006" xmlns:a14="http://schemas.microsoft.com/office/drawing/2010/main">
        <mc:Choice Requires="a14">
          <p:sp>
            <p:nvSpPr>
              <p:cNvPr id="2" name="TextBox 1"/>
              <p:cNvSpPr txBox="1"/>
              <p:nvPr/>
            </p:nvSpPr>
            <p:spPr>
              <a:xfrm>
                <a:off x="4278312" y="2332037"/>
                <a:ext cx="212287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ea typeface="Cambria Math" panose="02040503050406030204" pitchFamily="18" charset="0"/>
                        </a:rPr>
                        <m:t>∝</m:t>
                      </m:r>
                      <m:sSup>
                        <m:sSupPr>
                          <m:ctrlPr>
                            <a:rPr lang="en-US" sz="2800" b="0" i="1" dirty="0" smtClean="0">
                              <a:latin typeface="Cambria Math" panose="02040503050406030204" pitchFamily="18" charset="0"/>
                              <a:ea typeface="Cambria Math" panose="02040503050406030204" pitchFamily="18" charset="0"/>
                            </a:rPr>
                          </m:ctrlPr>
                        </m:sSupPr>
                        <m:e>
                          <m:r>
                            <a:rPr lang="en-US" sz="2800" b="0" i="1" dirty="0" smtClean="0">
                              <a:latin typeface="Cambria Math" panose="02040503050406030204" pitchFamily="18" charset="0"/>
                              <a:ea typeface="Cambria Math" panose="02040503050406030204" pitchFamily="18" charset="0"/>
                            </a:rPr>
                            <m:t>𝑉</m:t>
                          </m:r>
                        </m:e>
                        <m:sup>
                          <m:r>
                            <a:rPr lang="en-US" sz="2800" b="0" i="1" dirty="0" smtClean="0">
                              <a:latin typeface="Cambria Math" panose="02040503050406030204" pitchFamily="18" charset="0"/>
                              <a:ea typeface="Cambria Math" panose="02040503050406030204" pitchFamily="18" charset="0"/>
                            </a:rPr>
                            <m:t>2</m:t>
                          </m:r>
                        </m:sup>
                      </m:sSup>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4278312" y="2332037"/>
                <a:ext cx="2122872"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393112" y="3551237"/>
                <a:ext cx="212287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ea typeface="Cambria Math" panose="02040503050406030204" pitchFamily="18" charset="0"/>
                        </a:rPr>
                        <m:t>∝</m:t>
                      </m:r>
                      <m:sSup>
                        <m:sSupPr>
                          <m:ctrlPr>
                            <a:rPr lang="en-US" sz="2800" b="0" i="1" dirty="0" smtClean="0">
                              <a:latin typeface="Cambria Math" panose="02040503050406030204" pitchFamily="18" charset="0"/>
                              <a:ea typeface="Cambria Math" panose="02040503050406030204" pitchFamily="18" charset="0"/>
                            </a:rPr>
                          </m:ctrlPr>
                        </m:sSupPr>
                        <m:e>
                          <m:r>
                            <a:rPr lang="en-US" sz="2800" b="0" i="1" dirty="0" smtClean="0">
                              <a:latin typeface="Cambria Math" panose="02040503050406030204" pitchFamily="18" charset="0"/>
                              <a:ea typeface="Cambria Math" panose="02040503050406030204" pitchFamily="18" charset="0"/>
                            </a:rPr>
                            <m:t>𝑉</m:t>
                          </m:r>
                        </m:e>
                        <m:sup>
                          <m:r>
                            <a:rPr lang="en-US" sz="2800" b="0" i="1" dirty="0" smtClean="0">
                              <a:latin typeface="Cambria Math" panose="02040503050406030204" pitchFamily="18" charset="0"/>
                              <a:ea typeface="Cambria Math" panose="02040503050406030204" pitchFamily="18" charset="0"/>
                            </a:rPr>
                            <m:t>2</m:t>
                          </m:r>
                        </m:sup>
                      </m:sSup>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8393112" y="3551237"/>
                <a:ext cx="2122872" cy="523220"/>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 Structural </a:t>
            </a:r>
            <a:r>
              <a:rPr lang="en-US" sz="4400" b="0" strike="noStrike" spc="-1" dirty="0" smtClean="0">
                <a:solidFill>
                  <a:srgbClr val="000000"/>
                </a:solidFill>
                <a:uFill>
                  <a:solidFill>
                    <a:srgbClr val="FFFFFF"/>
                  </a:solidFill>
                </a:uFill>
                <a:latin typeface="Arial"/>
              </a:rPr>
              <a:t>Materials </a:t>
            </a:r>
            <a:r>
              <a:rPr lang="en-US" sz="4400" b="0" strike="noStrike" spc="-1" dirty="0">
                <a:solidFill>
                  <a:srgbClr val="000000"/>
                </a:solidFill>
                <a:uFill>
                  <a:solidFill>
                    <a:srgbClr val="FFFFFF"/>
                  </a:solidFill>
                </a:uFill>
                <a:latin typeface="Arial"/>
              </a:rPr>
              <a:t>- </a:t>
            </a:r>
            <a:r>
              <a:rPr lang="en-US" sz="4400" b="0" strike="noStrike" spc="-1" dirty="0" smtClean="0">
                <a:solidFill>
                  <a:srgbClr val="000000"/>
                </a:solidFill>
                <a:uFill>
                  <a:solidFill>
                    <a:srgbClr val="FFFFFF"/>
                  </a:solidFill>
                </a:uFill>
                <a:latin typeface="Arial"/>
              </a:rPr>
              <a:t>Survey</a:t>
            </a:r>
            <a:endParaRPr lang="en-US" sz="4400" b="0" strike="noStrike" spc="-1" dirty="0">
              <a:solidFill>
                <a:srgbClr val="000000"/>
              </a:solidFill>
              <a:uFill>
                <a:solidFill>
                  <a:srgbClr val="FFFFFF"/>
                </a:solidFill>
              </a:uFill>
              <a:latin typeface="Arial"/>
            </a:endParaRPr>
          </a:p>
        </p:txBody>
      </p:sp>
      <p:sp>
        <p:nvSpPr>
          <p:cNvPr id="44" name="TextShape 2"/>
          <p:cNvSpPr txBox="1"/>
          <p:nvPr/>
        </p:nvSpPr>
        <p:spPr>
          <a:xfrm>
            <a:off x="504000" y="1769040"/>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First planes – wood (spruce</a:t>
            </a:r>
            <a:r>
              <a:rPr lang="en-US" sz="3200" b="0" strike="noStrike" spc="-1" dirty="0" smtClean="0">
                <a:solidFill>
                  <a:srgbClr val="000000"/>
                </a:solidFill>
                <a:uFill>
                  <a:solidFill>
                    <a:srgbClr val="FFFFFF"/>
                  </a:solidFill>
                </a:uFill>
                <a:latin typeface="Arial"/>
              </a:rPr>
              <a:t>) truss </a:t>
            </a:r>
            <a:r>
              <a:rPr lang="en-US" sz="3200" b="0" strike="noStrike" spc="-1" dirty="0">
                <a:solidFill>
                  <a:srgbClr val="000000"/>
                </a:solidFill>
                <a:uFill>
                  <a:solidFill>
                    <a:srgbClr val="FFFFFF"/>
                  </a:solidFill>
                </a:uFill>
                <a:latin typeface="Arial"/>
              </a:rPr>
              <a:t>and fabric</a:t>
            </a:r>
          </a:p>
          <a:p>
            <a:pPr marL="864000" lvl="1" indent="-324000">
              <a:buClr>
                <a:srgbClr val="000000"/>
              </a:buClr>
              <a:buSzPct val="75000"/>
              <a:buFont typeface="Symbol" charset="2"/>
              <a:buChar char=""/>
            </a:pPr>
            <a:r>
              <a:rPr lang="en-US" sz="2800" b="0" strike="noStrike" spc="-1" dirty="0">
                <a:solidFill>
                  <a:srgbClr val="000000"/>
                </a:solidFill>
                <a:uFill>
                  <a:solidFill>
                    <a:srgbClr val="FFFFFF"/>
                  </a:solidFill>
                </a:uFill>
                <a:latin typeface="Arial"/>
              </a:rPr>
              <a:t>Only engine mounts made of metal</a:t>
            </a:r>
          </a:p>
          <a:p>
            <a:pPr marL="864000" lvl="1" indent="-324000">
              <a:buClr>
                <a:srgbClr val="000000"/>
              </a:buClr>
              <a:buSzPct val="75000"/>
              <a:buFont typeface="Symbol" charset="2"/>
              <a:buChar char=""/>
            </a:pPr>
            <a:r>
              <a:rPr lang="en-US" sz="2800" b="0" strike="noStrike" spc="-1" dirty="0">
                <a:solidFill>
                  <a:srgbClr val="000000"/>
                </a:solidFill>
                <a:uFill>
                  <a:solidFill>
                    <a:srgbClr val="FFFFFF"/>
                  </a:solidFill>
                </a:uFill>
                <a:latin typeface="Arial"/>
              </a:rPr>
              <a:t>Fabric used for wing surfaces only, no structural significance</a:t>
            </a:r>
          </a:p>
          <a:p>
            <a:pPr marL="864000" lvl="1" indent="-324000">
              <a:buClr>
                <a:srgbClr val="000000"/>
              </a:buClr>
              <a:buSzPct val="75000"/>
              <a:buFont typeface="Symbol" charset="2"/>
              <a:buChar char=""/>
            </a:pPr>
            <a:r>
              <a:rPr lang="en-US" sz="2800" b="0" strike="noStrike" spc="-1" dirty="0">
                <a:solidFill>
                  <a:srgbClr val="000000"/>
                </a:solidFill>
                <a:uFill>
                  <a:solidFill>
                    <a:srgbClr val="FFFFFF"/>
                  </a:solidFill>
                </a:uFill>
                <a:latin typeface="Arial"/>
              </a:rPr>
              <a:t>Use of wood up until WW2 – DH. 98 (Mosquito - “wooden wonder”)  </a:t>
            </a:r>
          </a:p>
        </p:txBody>
      </p:sp>
      <p:pic>
        <p:nvPicPr>
          <p:cNvPr id="45" name="Picture 44"/>
          <p:cNvPicPr/>
          <p:nvPr/>
        </p:nvPicPr>
        <p:blipFill rotWithShape="1">
          <a:blip r:embed="rId3"/>
          <a:srcRect r="24313"/>
          <a:stretch/>
        </p:blipFill>
        <p:spPr>
          <a:xfrm>
            <a:off x="6488113" y="4071373"/>
            <a:ext cx="3200400" cy="3017203"/>
          </a:xfrm>
          <a:prstGeom prst="rect">
            <a:avLst/>
          </a:prstGeom>
          <a:ln>
            <a:noFill/>
          </a:ln>
        </p:spPr>
      </p:pic>
      <p:pic>
        <p:nvPicPr>
          <p:cNvPr id="46" name="Picture 45"/>
          <p:cNvPicPr/>
          <p:nvPr/>
        </p:nvPicPr>
        <p:blipFill>
          <a:blip r:embed="rId4"/>
          <a:stretch/>
        </p:blipFill>
        <p:spPr>
          <a:xfrm>
            <a:off x="693040" y="4491501"/>
            <a:ext cx="3746880" cy="2809800"/>
          </a:xfrm>
          <a:prstGeom prst="rect">
            <a:avLst/>
          </a:prstGeom>
          <a:ln>
            <a:noFill/>
          </a:ln>
        </p:spPr>
      </p:pic>
      <p:pic>
        <p:nvPicPr>
          <p:cNvPr id="2050" name="Picture 2" descr="Image result for biplanes ww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2" y="5426597"/>
            <a:ext cx="3735817" cy="19504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Shape 1"/>
          <p:cNvSpPr txBox="1"/>
          <p:nvPr/>
        </p:nvSpPr>
        <p:spPr>
          <a:xfrm>
            <a:off x="504000" y="301320"/>
            <a:ext cx="9071640" cy="1262160"/>
          </a:xfrm>
          <a:prstGeom prst="rect">
            <a:avLst/>
          </a:prstGeom>
          <a:noFill/>
          <a:ln>
            <a:noFill/>
          </a:ln>
        </p:spPr>
        <p:txBody>
          <a:bodyPr lIns="0" tIns="0" rIns="0" bIns="0" anchor="ctr"/>
          <a:lstStyle/>
          <a:p>
            <a:pPr algn="ctr"/>
            <a:r>
              <a:rPr lang="en-US" sz="4400" spc="-1" dirty="0">
                <a:solidFill>
                  <a:srgbClr val="000000"/>
                </a:solidFill>
                <a:uFill>
                  <a:solidFill>
                    <a:srgbClr val="FFFFFF"/>
                  </a:solidFill>
                </a:uFill>
                <a:latin typeface="Arial"/>
              </a:rPr>
              <a:t>S</a:t>
            </a:r>
            <a:r>
              <a:rPr lang="en-US" sz="4400" spc="-1" dirty="0" smtClean="0">
                <a:solidFill>
                  <a:srgbClr val="000000"/>
                </a:solidFill>
                <a:uFill>
                  <a:solidFill>
                    <a:srgbClr val="FFFFFF"/>
                  </a:solidFill>
                </a:uFill>
                <a:latin typeface="Arial"/>
              </a:rPr>
              <a:t>urvey - Continued</a:t>
            </a:r>
            <a:endParaRPr lang="en-US" sz="4400" b="0" strike="noStrike" spc="-1" dirty="0">
              <a:solidFill>
                <a:srgbClr val="000000"/>
              </a:solidFill>
              <a:uFill>
                <a:solidFill>
                  <a:srgbClr val="FFFFFF"/>
                </a:solidFill>
              </a:uFill>
              <a:latin typeface="Arial"/>
            </a:endParaRPr>
          </a:p>
        </p:txBody>
      </p:sp>
      <p:sp>
        <p:nvSpPr>
          <p:cNvPr id="48" name="TextShape 2"/>
          <p:cNvSpPr txBox="1"/>
          <p:nvPr/>
        </p:nvSpPr>
        <p:spPr>
          <a:xfrm>
            <a:off x="504000" y="1561777"/>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2800" b="0" strike="noStrike" spc="-1" dirty="0">
                <a:solidFill>
                  <a:srgbClr val="000000"/>
                </a:solidFill>
                <a:uFill>
                  <a:solidFill>
                    <a:srgbClr val="FFFFFF"/>
                  </a:solidFill>
                </a:uFill>
                <a:latin typeface="Arial"/>
              </a:rPr>
              <a:t>End of WW2 – shift to </a:t>
            </a:r>
            <a:r>
              <a:rPr lang="en-US" sz="2800" b="0" strike="noStrike" spc="-1" dirty="0" smtClean="0">
                <a:solidFill>
                  <a:srgbClr val="000000"/>
                </a:solidFill>
                <a:uFill>
                  <a:solidFill>
                    <a:srgbClr val="FFFFFF"/>
                  </a:solidFill>
                </a:uFill>
                <a:latin typeface="Arial"/>
              </a:rPr>
              <a:t>metals (aluminum) </a:t>
            </a:r>
            <a:r>
              <a:rPr lang="en-US" sz="2800" b="0" strike="noStrike" spc="-1" dirty="0">
                <a:solidFill>
                  <a:srgbClr val="000000"/>
                </a:solidFill>
                <a:uFill>
                  <a:solidFill>
                    <a:srgbClr val="FFFFFF"/>
                  </a:solidFill>
                </a:uFill>
                <a:latin typeface="Arial"/>
              </a:rPr>
              <a:t>and </a:t>
            </a:r>
            <a:r>
              <a:rPr lang="en-US" sz="2800" b="1" strike="noStrike" spc="-1" dirty="0" err="1">
                <a:solidFill>
                  <a:srgbClr val="000000"/>
                </a:solidFill>
                <a:uFill>
                  <a:solidFill>
                    <a:srgbClr val="FFFFFF"/>
                  </a:solidFill>
                </a:uFill>
                <a:latin typeface="Arial"/>
              </a:rPr>
              <a:t>moncoque</a:t>
            </a:r>
            <a:r>
              <a:rPr lang="en-US" sz="2800" b="0" strike="noStrike" spc="-1" dirty="0">
                <a:solidFill>
                  <a:srgbClr val="000000"/>
                </a:solidFill>
                <a:uFill>
                  <a:solidFill>
                    <a:srgbClr val="FFFFFF"/>
                  </a:solidFill>
                </a:uFill>
                <a:latin typeface="Arial"/>
              </a:rPr>
              <a:t> </a:t>
            </a:r>
            <a:r>
              <a:rPr lang="en-US" sz="2800" b="0" strike="noStrike" spc="-1" dirty="0" smtClean="0">
                <a:solidFill>
                  <a:srgbClr val="000000"/>
                </a:solidFill>
                <a:uFill>
                  <a:solidFill>
                    <a:srgbClr val="FFFFFF"/>
                  </a:solidFill>
                </a:uFill>
                <a:latin typeface="Arial"/>
              </a:rPr>
              <a:t>structure</a:t>
            </a:r>
          </a:p>
          <a:p>
            <a:pPr marL="432000" indent="-324000">
              <a:buClr>
                <a:srgbClr val="000000"/>
              </a:buClr>
              <a:buSzPct val="45000"/>
              <a:buFont typeface="Wingdings" charset="2"/>
              <a:buChar char=""/>
            </a:pPr>
            <a:r>
              <a:rPr lang="en-US" sz="2800" spc="-1" dirty="0" smtClean="0">
                <a:solidFill>
                  <a:srgbClr val="000000"/>
                </a:solidFill>
                <a:uFill>
                  <a:solidFill>
                    <a:srgbClr val="FFFFFF"/>
                  </a:solidFill>
                </a:uFill>
                <a:latin typeface="Arial"/>
              </a:rPr>
              <a:t>Isotropic properties and durability of metals make manufacturing and assembly easier</a:t>
            </a:r>
            <a:r>
              <a:rPr lang="en-US" sz="2800" b="0" strike="noStrike" spc="-1" dirty="0" smtClean="0">
                <a:solidFill>
                  <a:srgbClr val="000000"/>
                </a:solidFill>
                <a:uFill>
                  <a:solidFill>
                    <a:srgbClr val="FFFFFF"/>
                  </a:solidFill>
                </a:uFill>
                <a:latin typeface="Arial"/>
              </a:rPr>
              <a:t> </a:t>
            </a:r>
            <a:endParaRPr lang="en-US" sz="28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z="2800" b="0" strike="noStrike" spc="-1" dirty="0" err="1">
                <a:solidFill>
                  <a:srgbClr val="000000"/>
                </a:solidFill>
                <a:uFill>
                  <a:solidFill>
                    <a:srgbClr val="FFFFFF"/>
                  </a:solidFill>
                </a:uFill>
                <a:latin typeface="Arial"/>
              </a:rPr>
              <a:t>Monocoque</a:t>
            </a:r>
            <a:r>
              <a:rPr lang="en-US" sz="2800" b="0" strike="noStrike" spc="-1" dirty="0">
                <a:solidFill>
                  <a:srgbClr val="000000"/>
                </a:solidFill>
                <a:uFill>
                  <a:solidFill>
                    <a:srgbClr val="FFFFFF"/>
                  </a:solidFill>
                </a:uFill>
                <a:latin typeface="Arial"/>
              </a:rPr>
              <a:t> – no external load carrying frame</a:t>
            </a:r>
          </a:p>
          <a:p>
            <a:pPr marL="432000" indent="-324000">
              <a:buClr>
                <a:srgbClr val="000000"/>
              </a:buClr>
              <a:buSzPct val="45000"/>
              <a:buFont typeface="Wingdings" charset="2"/>
              <a:buChar char=""/>
            </a:pPr>
            <a:r>
              <a:rPr lang="en-US" sz="2800" b="0" strike="noStrike" spc="-1" dirty="0">
                <a:solidFill>
                  <a:srgbClr val="000000"/>
                </a:solidFill>
                <a:uFill>
                  <a:solidFill>
                    <a:srgbClr val="FFFFFF"/>
                  </a:solidFill>
                </a:uFill>
                <a:latin typeface="Arial"/>
              </a:rPr>
              <a:t>Both tensile and compressive stresses are carried by skin</a:t>
            </a:r>
            <a:r>
              <a:rPr lang="en-US" sz="3200" b="0" strike="noStrike" spc="-1" dirty="0">
                <a:solidFill>
                  <a:srgbClr val="000000"/>
                </a:solidFill>
                <a:uFill>
                  <a:solidFill>
                    <a:srgbClr val="FFFFFF"/>
                  </a:solidFill>
                </a:uFill>
                <a:latin typeface="Arial"/>
              </a:rPr>
              <a:t>.</a:t>
            </a:r>
          </a:p>
          <a:p>
            <a:pPr marL="864000" lvl="1" indent="-324000">
              <a:buClr>
                <a:srgbClr val="000000"/>
              </a:buClr>
              <a:buSzPct val="75000"/>
              <a:buFont typeface="Symbol" charset="2"/>
              <a:buChar char=""/>
            </a:pPr>
            <a:r>
              <a:rPr lang="en-US" sz="2800" b="0" strike="noStrike" spc="-1" dirty="0">
                <a:solidFill>
                  <a:srgbClr val="000000"/>
                </a:solidFill>
                <a:uFill>
                  <a:solidFill>
                    <a:srgbClr val="FFFFFF"/>
                  </a:solidFill>
                </a:uFill>
                <a:latin typeface="Arial"/>
              </a:rPr>
              <a:t>Specialized structural </a:t>
            </a:r>
            <a:r>
              <a:rPr lang="en-US" sz="2800" b="0" strike="noStrike" spc="-1" dirty="0" smtClean="0">
                <a:solidFill>
                  <a:srgbClr val="000000"/>
                </a:solidFill>
                <a:uFill>
                  <a:solidFill>
                    <a:srgbClr val="FFFFFF"/>
                  </a:solidFill>
                </a:uFill>
                <a:latin typeface="Arial"/>
              </a:rPr>
              <a:t>parts, each bearing a specific part of the load</a:t>
            </a:r>
            <a:endParaRPr lang="en-US" sz="2800" b="0" strike="noStrike" spc="-1" dirty="0">
              <a:solidFill>
                <a:srgbClr val="000000"/>
              </a:solidFill>
              <a:uFill>
                <a:solidFill>
                  <a:srgbClr val="FFFFFF"/>
                </a:solidFill>
              </a:uFill>
              <a:latin typeface="Arial"/>
            </a:endParaRPr>
          </a:p>
          <a:p>
            <a:pPr marL="1296000" lvl="2" indent="-288000">
              <a:buClr>
                <a:srgbClr val="000000"/>
              </a:buClr>
              <a:buSzPct val="45000"/>
              <a:buFont typeface="Wingdings" charset="2"/>
              <a:buChar char=""/>
            </a:pPr>
            <a:r>
              <a:rPr lang="en-US" sz="2400" b="0" strike="noStrike" spc="-1" dirty="0" smtClean="0">
                <a:solidFill>
                  <a:srgbClr val="000000"/>
                </a:solidFill>
                <a:uFill>
                  <a:solidFill>
                    <a:srgbClr val="FFFFFF"/>
                  </a:solidFill>
                </a:uFill>
                <a:latin typeface="Arial"/>
              </a:rPr>
              <a:t>Ribs </a:t>
            </a:r>
            <a:endParaRPr lang="en-US" sz="2400" b="0" strike="noStrike" spc="-1" dirty="0">
              <a:solidFill>
                <a:srgbClr val="000000"/>
              </a:solidFill>
              <a:uFill>
                <a:solidFill>
                  <a:srgbClr val="FFFFFF"/>
                </a:solidFill>
              </a:uFill>
              <a:latin typeface="Arial"/>
            </a:endParaRPr>
          </a:p>
          <a:p>
            <a:pPr marL="1296000" lvl="2" indent="-288000">
              <a:buClr>
                <a:srgbClr val="000000"/>
              </a:buClr>
              <a:buSzPct val="45000"/>
              <a:buFont typeface="Wingdings" charset="2"/>
              <a:buChar char=""/>
            </a:pPr>
            <a:r>
              <a:rPr lang="en-US" sz="2400" b="0" strike="noStrike" spc="-1" dirty="0" smtClean="0">
                <a:solidFill>
                  <a:srgbClr val="000000"/>
                </a:solidFill>
                <a:uFill>
                  <a:solidFill>
                    <a:srgbClr val="FFFFFF"/>
                  </a:solidFill>
                </a:uFill>
                <a:latin typeface="Arial"/>
              </a:rPr>
              <a:t>Spars</a:t>
            </a:r>
            <a:endParaRPr lang="en-US" sz="2400" b="0" strike="noStrike" spc="-1" dirty="0">
              <a:solidFill>
                <a:srgbClr val="000000"/>
              </a:solidFill>
              <a:uFill>
                <a:solidFill>
                  <a:srgbClr val="FFFFFF"/>
                </a:solidFill>
              </a:uFill>
              <a:latin typeface="Arial"/>
            </a:endParaRPr>
          </a:p>
          <a:p>
            <a:pPr marL="1296000" lvl="2" indent="-288000">
              <a:buClr>
                <a:srgbClr val="000000"/>
              </a:buClr>
              <a:buSzPct val="45000"/>
              <a:buFont typeface="Wingdings" charset="2"/>
              <a:buChar char=""/>
            </a:pPr>
            <a:r>
              <a:rPr lang="en-US" sz="2400" spc="-1" dirty="0">
                <a:solidFill>
                  <a:srgbClr val="000000"/>
                </a:solidFill>
                <a:uFill>
                  <a:solidFill>
                    <a:srgbClr val="FFFFFF"/>
                  </a:solidFill>
                </a:uFill>
                <a:latin typeface="Arial"/>
              </a:rPr>
              <a:t>S</a:t>
            </a:r>
            <a:r>
              <a:rPr lang="en-US" sz="2400" b="0" strike="noStrike" spc="-1" dirty="0" smtClean="0">
                <a:solidFill>
                  <a:srgbClr val="000000"/>
                </a:solidFill>
                <a:uFill>
                  <a:solidFill>
                    <a:srgbClr val="FFFFFF"/>
                  </a:solidFill>
                </a:uFill>
                <a:latin typeface="Arial"/>
              </a:rPr>
              <a:t>tringers</a:t>
            </a:r>
            <a:endParaRPr lang="en-US" sz="2400" b="0" strike="noStrike" spc="-1" dirty="0">
              <a:solidFill>
                <a:srgbClr val="000000"/>
              </a:solidFill>
              <a:uFill>
                <a:solidFill>
                  <a:srgbClr val="FFFFFF"/>
                </a:solidFill>
              </a:uFill>
              <a:latin typeface="Arial"/>
            </a:endParaRPr>
          </a:p>
          <a:p>
            <a:pPr marL="1296000" lvl="2" indent="-288000">
              <a:buClr>
                <a:srgbClr val="000000"/>
              </a:buClr>
              <a:buSzPct val="45000"/>
              <a:buFont typeface="Wingdings" charset="2"/>
              <a:buChar char=""/>
            </a:pPr>
            <a:r>
              <a:rPr lang="en-US" sz="2400" b="0" strike="noStrike" spc="-1" dirty="0" smtClean="0">
                <a:solidFill>
                  <a:srgbClr val="000000"/>
                </a:solidFill>
                <a:uFill>
                  <a:solidFill>
                    <a:srgbClr val="FFFFFF"/>
                  </a:solidFill>
                </a:uFill>
                <a:latin typeface="Arial"/>
              </a:rPr>
              <a:t>Bulkheads\Formers</a:t>
            </a:r>
            <a:endParaRPr lang="en-US" sz="2400" b="0" strike="noStrike" spc="-1" dirty="0">
              <a:solidFill>
                <a:srgbClr val="000000"/>
              </a:solidFill>
              <a:uFill>
                <a:solidFill>
                  <a:srgbClr val="FFFFFF"/>
                </a:solidFill>
              </a:uFill>
              <a:latin typeface="Arial"/>
            </a:endParaRPr>
          </a:p>
          <a:p>
            <a:pPr marL="1296000" lvl="2" indent="-288000">
              <a:buClr>
                <a:srgbClr val="000000"/>
              </a:buClr>
              <a:buSzPct val="45000"/>
              <a:buFont typeface="Wingdings" charset="2"/>
              <a:buChar char=""/>
            </a:pPr>
            <a:r>
              <a:rPr lang="en-US" sz="2400" spc="-1" dirty="0">
                <a:solidFill>
                  <a:srgbClr val="000000"/>
                </a:solidFill>
                <a:uFill>
                  <a:solidFill>
                    <a:srgbClr val="FFFFFF"/>
                  </a:solidFill>
                </a:uFill>
                <a:latin typeface="Arial"/>
              </a:rPr>
              <a:t>S</a:t>
            </a:r>
            <a:r>
              <a:rPr lang="en-US" sz="2400" b="0" strike="noStrike" spc="-1" dirty="0" smtClean="0">
                <a:solidFill>
                  <a:srgbClr val="000000"/>
                </a:solidFill>
                <a:uFill>
                  <a:solidFill>
                    <a:srgbClr val="FFFFFF"/>
                  </a:solidFill>
                </a:uFill>
                <a:latin typeface="Arial"/>
              </a:rPr>
              <a:t>kin</a:t>
            </a:r>
            <a:endParaRPr lang="en-US" sz="2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err="1" smtClean="0"/>
              <a:t>Monocoque</a:t>
            </a:r>
            <a:r>
              <a:rPr lang="en-US" sz="3200" dirty="0" smtClean="0"/>
              <a:t> Structure </a:t>
            </a:r>
            <a:endParaRPr lang="en-US" sz="3200" dirty="0"/>
          </a:p>
        </p:txBody>
      </p:sp>
      <p:sp>
        <p:nvSpPr>
          <p:cNvPr id="3" name="Text Placeholder 2"/>
          <p:cNvSpPr>
            <a:spLocks noGrp="1"/>
          </p:cNvSpPr>
          <p:nvPr>
            <p:ph type="body"/>
          </p:nvPr>
        </p:nvSpPr>
        <p:spPr>
          <a:xfrm>
            <a:off x="468312" y="2076391"/>
            <a:ext cx="9071640" cy="4384440"/>
          </a:xfrm>
        </p:spPr>
        <p:txBody>
          <a:bodyPr/>
          <a:lstStyle/>
          <a:p>
            <a:endParaRPr lang="en-US" dirty="0"/>
          </a:p>
        </p:txBody>
      </p:sp>
      <p:pic>
        <p:nvPicPr>
          <p:cNvPr id="1028" name="Picture 4" descr="http://www.pilotfriend.com/training/flight_training/fxd_wing/image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28" y="2248286"/>
            <a:ext cx="5203284" cy="37653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ormer aircr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92" y="4465637"/>
            <a:ext cx="3276600" cy="24864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ircraft ri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655" y="1962984"/>
            <a:ext cx="3810000" cy="18478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4486" y="2001538"/>
            <a:ext cx="1066800" cy="369332"/>
          </a:xfrm>
          <a:prstGeom prst="rect">
            <a:avLst/>
          </a:prstGeom>
          <a:noFill/>
        </p:spPr>
        <p:txBody>
          <a:bodyPr wrap="square" rtlCol="0">
            <a:spAutoFit/>
          </a:bodyPr>
          <a:lstStyle/>
          <a:p>
            <a:r>
              <a:rPr lang="en-US" dirty="0" smtClean="0"/>
              <a:t>spar</a:t>
            </a:r>
            <a:endParaRPr lang="en-US" dirty="0"/>
          </a:p>
        </p:txBody>
      </p:sp>
      <p:sp>
        <p:nvSpPr>
          <p:cNvPr id="9" name="TextBox 8"/>
          <p:cNvSpPr txBox="1"/>
          <p:nvPr/>
        </p:nvSpPr>
        <p:spPr>
          <a:xfrm>
            <a:off x="8012112" y="3867624"/>
            <a:ext cx="1066800" cy="369332"/>
          </a:xfrm>
          <a:prstGeom prst="rect">
            <a:avLst/>
          </a:prstGeom>
          <a:noFill/>
        </p:spPr>
        <p:txBody>
          <a:bodyPr wrap="square" rtlCol="0">
            <a:spAutoFit/>
          </a:bodyPr>
          <a:lstStyle/>
          <a:p>
            <a:r>
              <a:rPr lang="en-US" dirty="0" smtClean="0"/>
              <a:t>rib</a:t>
            </a:r>
            <a:endParaRPr lang="en-US" dirty="0"/>
          </a:p>
        </p:txBody>
      </p:sp>
      <p:cxnSp>
        <p:nvCxnSpPr>
          <p:cNvPr id="6" name="Straight Arrow Connector 5"/>
          <p:cNvCxnSpPr/>
          <p:nvPr/>
        </p:nvCxnSpPr>
        <p:spPr>
          <a:xfrm flipH="1" flipV="1">
            <a:off x="7478712" y="3382663"/>
            <a:ext cx="762000" cy="484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317886" y="2370870"/>
            <a:ext cx="385213" cy="2659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18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Types of Loads Acting on Aircraft</a:t>
            </a:r>
            <a:endParaRPr lang="en-US" sz="3200" dirty="0"/>
          </a:p>
        </p:txBody>
      </p:sp>
      <p:sp>
        <p:nvSpPr>
          <p:cNvPr id="3" name="Text Placeholder 2"/>
          <p:cNvSpPr>
            <a:spLocks noGrp="1"/>
          </p:cNvSpPr>
          <p:nvPr>
            <p:ph type="body"/>
          </p:nvPr>
        </p:nvSpPr>
        <p:spPr>
          <a:xfrm>
            <a:off x="163512" y="2027237"/>
            <a:ext cx="9071640" cy="1262160"/>
          </a:xfrm>
        </p:spPr>
        <p:txBody>
          <a:bodyPr/>
          <a:lstStyle/>
          <a:p>
            <a:r>
              <a:rPr lang="en-US" sz="2000" dirty="0" smtClean="0"/>
              <a:t>Stringers- tension\compression</a:t>
            </a:r>
          </a:p>
          <a:p>
            <a:r>
              <a:rPr lang="en-US" sz="2000" dirty="0" smtClean="0"/>
              <a:t>Skin – shear</a:t>
            </a:r>
          </a:p>
          <a:p>
            <a:r>
              <a:rPr lang="en-US" sz="2000" dirty="0" smtClean="0"/>
              <a:t>Former – torsion\bending</a:t>
            </a:r>
          </a:p>
          <a:p>
            <a:r>
              <a:rPr lang="en-US" sz="2000" dirty="0" smtClean="0"/>
              <a:t>Rib – bending</a:t>
            </a:r>
          </a:p>
          <a:p>
            <a:r>
              <a:rPr lang="en-US" sz="2000" dirty="0" smtClean="0"/>
              <a:t>Spar (</a:t>
            </a:r>
            <a:r>
              <a:rPr lang="en-US" sz="2000" dirty="0" err="1" smtClean="0"/>
              <a:t>a.k.a</a:t>
            </a:r>
            <a:r>
              <a:rPr lang="en-US" sz="2000" dirty="0" smtClean="0"/>
              <a:t> torque box)– torsion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112" y="1646237"/>
            <a:ext cx="6236677"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pilotfriend.com/training/flight_training/fxd_wing/images/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17" y="4077964"/>
            <a:ext cx="3498295" cy="2531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630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Shape 1"/>
          <p:cNvSpPr txBox="1"/>
          <p:nvPr/>
        </p:nvSpPr>
        <p:spPr>
          <a:xfrm>
            <a:off x="504000" y="122237"/>
            <a:ext cx="9071640" cy="1262160"/>
          </a:xfrm>
          <a:prstGeom prst="rect">
            <a:avLst/>
          </a:prstGeom>
          <a:noFill/>
          <a:ln>
            <a:noFill/>
          </a:ln>
        </p:spPr>
        <p:txBody>
          <a:bodyPr lIns="0" tIns="0" rIns="0" bIns="0" anchor="ctr"/>
          <a:lstStyle/>
          <a:p>
            <a:pPr algn="ctr"/>
            <a:r>
              <a:rPr lang="en-US" sz="4400" spc="-1" dirty="0" smtClean="0">
                <a:solidFill>
                  <a:srgbClr val="000000"/>
                </a:solidFill>
                <a:uFill>
                  <a:solidFill>
                    <a:srgbClr val="FFFFFF"/>
                  </a:solidFill>
                </a:uFill>
                <a:latin typeface="Arial"/>
              </a:rPr>
              <a:t>Survey - new materials</a:t>
            </a:r>
            <a:endParaRPr lang="en-US" sz="4400" b="0" strike="noStrike" spc="-1" dirty="0">
              <a:solidFill>
                <a:srgbClr val="000000"/>
              </a:solidFill>
              <a:uFill>
                <a:solidFill>
                  <a:srgbClr val="FFFFFF"/>
                </a:solidFill>
              </a:uFill>
              <a:latin typeface="Arial"/>
            </a:endParaRPr>
          </a:p>
        </p:txBody>
      </p:sp>
      <p:sp>
        <p:nvSpPr>
          <p:cNvPr id="50" name="TextShape 2"/>
          <p:cNvSpPr txBox="1"/>
          <p:nvPr/>
        </p:nvSpPr>
        <p:spPr>
          <a:xfrm>
            <a:off x="504000" y="1341437"/>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2400" b="0" strike="noStrike" spc="-1" dirty="0">
                <a:solidFill>
                  <a:srgbClr val="000000"/>
                </a:solidFill>
                <a:uFill>
                  <a:solidFill>
                    <a:srgbClr val="FFFFFF"/>
                  </a:solidFill>
                </a:uFill>
                <a:latin typeface="Arial"/>
              </a:rPr>
              <a:t>Composite </a:t>
            </a:r>
            <a:r>
              <a:rPr lang="en-US" sz="2400" b="0" strike="noStrike" spc="-1" dirty="0" smtClean="0">
                <a:solidFill>
                  <a:srgbClr val="000000"/>
                </a:solidFill>
                <a:uFill>
                  <a:solidFill>
                    <a:srgbClr val="FFFFFF"/>
                  </a:solidFill>
                </a:uFill>
                <a:latin typeface="Arial"/>
              </a:rPr>
              <a:t>materials </a:t>
            </a:r>
          </a:p>
          <a:p>
            <a:pPr marL="889200" lvl="1" indent="-324000">
              <a:buClr>
                <a:srgbClr val="000000"/>
              </a:buClr>
              <a:buSzPct val="45000"/>
              <a:buFont typeface="Wingdings" charset="2"/>
              <a:buChar char=""/>
            </a:pPr>
            <a:r>
              <a:rPr lang="en-US" sz="2400" spc="-1" dirty="0" smtClean="0">
                <a:solidFill>
                  <a:srgbClr val="000000"/>
                </a:solidFill>
                <a:uFill>
                  <a:solidFill>
                    <a:srgbClr val="FFFFFF"/>
                  </a:solidFill>
                </a:uFill>
                <a:latin typeface="Arial"/>
              </a:rPr>
              <a:t>Made from combination of high tensile strength fiber embedded in a matrix (glue)</a:t>
            </a:r>
          </a:p>
          <a:p>
            <a:pPr marL="889200" lvl="1" indent="-324000">
              <a:buClr>
                <a:srgbClr val="000000"/>
              </a:buClr>
              <a:buSzPct val="45000"/>
              <a:buFont typeface="Wingdings" charset="2"/>
              <a:buChar char=""/>
            </a:pPr>
            <a:r>
              <a:rPr lang="en-US" sz="2400" spc="-1" dirty="0" smtClean="0">
                <a:solidFill>
                  <a:srgbClr val="000000"/>
                </a:solidFill>
                <a:uFill>
                  <a:solidFill>
                    <a:srgbClr val="FFFFFF"/>
                  </a:solidFill>
                </a:uFill>
                <a:latin typeface="Arial"/>
              </a:rPr>
              <a:t>Properties of laminate can be engineered using lamina lay up pattern. </a:t>
            </a:r>
          </a:p>
          <a:p>
            <a:pPr marL="565200" lvl="1">
              <a:buClr>
                <a:srgbClr val="000000"/>
              </a:buClr>
              <a:buSzPct val="45000"/>
            </a:pPr>
            <a:endParaRPr lang="en-US" sz="2400" b="0" strike="noStrike" spc="-1" dirty="0" smtClean="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z="2400" b="0" strike="noStrike" spc="-1" dirty="0" smtClean="0">
                <a:solidFill>
                  <a:srgbClr val="000000"/>
                </a:solidFill>
                <a:uFill>
                  <a:solidFill>
                    <a:srgbClr val="FFFFFF"/>
                  </a:solidFill>
                </a:uFill>
                <a:latin typeface="Arial"/>
              </a:rPr>
              <a:t>Functionally </a:t>
            </a:r>
            <a:r>
              <a:rPr lang="en-US" sz="2400" b="0" strike="noStrike" spc="-1" dirty="0">
                <a:solidFill>
                  <a:srgbClr val="000000"/>
                </a:solidFill>
                <a:uFill>
                  <a:solidFill>
                    <a:srgbClr val="FFFFFF"/>
                  </a:solidFill>
                </a:uFill>
                <a:latin typeface="Arial"/>
              </a:rPr>
              <a:t>graded </a:t>
            </a:r>
            <a:r>
              <a:rPr lang="en-US" sz="2400" b="0" strike="noStrike" spc="-1" dirty="0" smtClean="0">
                <a:solidFill>
                  <a:srgbClr val="000000"/>
                </a:solidFill>
                <a:uFill>
                  <a:solidFill>
                    <a:srgbClr val="FFFFFF"/>
                  </a:solidFill>
                </a:uFill>
                <a:latin typeface="Arial"/>
              </a:rPr>
              <a:t>materials</a:t>
            </a:r>
          </a:p>
          <a:p>
            <a:pPr marL="889200" lvl="1" indent="-324000">
              <a:buClr>
                <a:srgbClr val="000000"/>
              </a:buClr>
              <a:buSzPct val="45000"/>
              <a:buFont typeface="Wingdings" charset="2"/>
              <a:buChar char=""/>
            </a:pPr>
            <a:r>
              <a:rPr lang="en-US" sz="2400" spc="-1" dirty="0" smtClean="0">
                <a:solidFill>
                  <a:srgbClr val="000000"/>
                </a:solidFill>
                <a:uFill>
                  <a:solidFill>
                    <a:srgbClr val="FFFFFF"/>
                  </a:solidFill>
                </a:uFill>
                <a:latin typeface="Arial"/>
              </a:rPr>
              <a:t>Materials with continuously varying properties (magnetic, mechanical, thermal)</a:t>
            </a:r>
          </a:p>
          <a:p>
            <a:pPr marL="889200" lvl="1" indent="-324000">
              <a:buClr>
                <a:srgbClr val="000000"/>
              </a:buClr>
              <a:buSzPct val="45000"/>
              <a:buFont typeface="Wingdings" charset="2"/>
              <a:buChar char=""/>
            </a:pPr>
            <a:r>
              <a:rPr lang="en-US" sz="2400" spc="-1" dirty="0" smtClean="0">
                <a:solidFill>
                  <a:srgbClr val="000000"/>
                </a:solidFill>
                <a:uFill>
                  <a:solidFill>
                    <a:srgbClr val="FFFFFF"/>
                  </a:solidFill>
                </a:uFill>
                <a:latin typeface="Arial"/>
              </a:rPr>
              <a:t>Have many applications in spacecraft and launch vehicle design  </a:t>
            </a:r>
            <a:endParaRPr lang="en-US" sz="2400" b="0" strike="noStrike" spc="-1" dirty="0" smtClean="0">
              <a:solidFill>
                <a:srgbClr val="000000"/>
              </a:solidFill>
              <a:uFill>
                <a:solidFill>
                  <a:srgbClr val="FFFFFF"/>
                </a:solidFill>
              </a:uFill>
              <a:latin typeface="Arial"/>
            </a:endParaRPr>
          </a:p>
          <a:p>
            <a:pPr marL="889200" lvl="1" indent="-324000">
              <a:buClr>
                <a:srgbClr val="000000"/>
              </a:buClr>
              <a:buSzPct val="45000"/>
              <a:buFont typeface="Wingdings" charset="2"/>
              <a:buChar char=""/>
            </a:pPr>
            <a:r>
              <a:rPr lang="en-US" sz="2400" spc="-1" dirty="0">
                <a:solidFill>
                  <a:srgbClr val="000000"/>
                </a:solidFill>
                <a:uFill>
                  <a:solidFill>
                    <a:srgbClr val="FFFFFF"/>
                  </a:solidFill>
                </a:uFill>
                <a:latin typeface="Arial"/>
              </a:rPr>
              <a:t>S</a:t>
            </a:r>
            <a:r>
              <a:rPr lang="en-US" sz="2400" b="0" strike="noStrike" spc="-1" dirty="0" smtClean="0">
                <a:solidFill>
                  <a:srgbClr val="000000"/>
                </a:solidFill>
                <a:uFill>
                  <a:solidFill>
                    <a:srgbClr val="FFFFFF"/>
                  </a:solidFill>
                </a:uFill>
                <a:latin typeface="Arial"/>
              </a:rPr>
              <a:t>till underdeveloped for widespread commercial use.</a:t>
            </a:r>
          </a:p>
          <a:p>
            <a:pPr marL="889200" lvl="1" indent="-324000">
              <a:buClr>
                <a:srgbClr val="000000"/>
              </a:buClr>
              <a:buSzPct val="45000"/>
              <a:buFont typeface="Wingdings" charset="2"/>
              <a:buChar char=""/>
            </a:pPr>
            <a:r>
              <a:rPr lang="en-US" sz="2400" spc="-1" dirty="0" smtClean="0">
                <a:solidFill>
                  <a:srgbClr val="000000"/>
                </a:solidFill>
                <a:uFill>
                  <a:solidFill>
                    <a:srgbClr val="FFFFFF"/>
                  </a:solidFill>
                </a:uFill>
                <a:latin typeface="Arial"/>
              </a:rPr>
              <a:t>Gradient nature of material</a:t>
            </a:r>
            <a:br>
              <a:rPr lang="en-US" sz="2400" spc="-1" dirty="0" smtClean="0">
                <a:solidFill>
                  <a:srgbClr val="000000"/>
                </a:solidFill>
                <a:uFill>
                  <a:solidFill>
                    <a:srgbClr val="FFFFFF"/>
                  </a:solidFill>
                </a:uFill>
                <a:latin typeface="Arial"/>
              </a:rPr>
            </a:br>
            <a:r>
              <a:rPr lang="en-US" sz="2400" spc="-1" dirty="0" smtClean="0">
                <a:solidFill>
                  <a:srgbClr val="000000"/>
                </a:solidFill>
                <a:uFill>
                  <a:solidFill>
                    <a:srgbClr val="FFFFFF"/>
                  </a:solidFill>
                </a:uFill>
                <a:latin typeface="Arial"/>
              </a:rPr>
              <a:t>suitable for additive</a:t>
            </a:r>
            <a:br>
              <a:rPr lang="en-US" sz="2400" spc="-1" dirty="0" smtClean="0">
                <a:solidFill>
                  <a:srgbClr val="000000"/>
                </a:solidFill>
                <a:uFill>
                  <a:solidFill>
                    <a:srgbClr val="FFFFFF"/>
                  </a:solidFill>
                </a:uFill>
                <a:latin typeface="Arial"/>
              </a:rPr>
            </a:br>
            <a:r>
              <a:rPr lang="en-US" sz="2400" spc="-1" dirty="0" smtClean="0">
                <a:solidFill>
                  <a:srgbClr val="000000"/>
                </a:solidFill>
                <a:uFill>
                  <a:solidFill>
                    <a:srgbClr val="FFFFFF"/>
                  </a:solidFill>
                </a:uFill>
                <a:latin typeface="Arial"/>
              </a:rPr>
              <a:t>manufacturing</a:t>
            </a:r>
            <a:endParaRPr lang="en-US" sz="2400" b="0" strike="noStrike" spc="-1" dirty="0" smtClean="0">
              <a:solidFill>
                <a:srgbClr val="000000"/>
              </a:solidFill>
              <a:uFill>
                <a:solidFill>
                  <a:srgbClr val="FFFFFF"/>
                </a:solidFill>
              </a:uFill>
              <a:latin typeface="Arial"/>
            </a:endParaRPr>
          </a:p>
        </p:txBody>
      </p:sp>
      <p:pic>
        <p:nvPicPr>
          <p:cNvPr id="4100" name="Picture 4" descr="Image result for functionally graded mate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820" y="5959305"/>
            <a:ext cx="4235904" cy="15702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1260</TotalTime>
  <Words>877</Words>
  <Application>Microsoft Office PowerPoint</Application>
  <PresentationFormat>Custom</PresentationFormat>
  <Paragraphs>136</Paragraphs>
  <Slides>25</Slides>
  <Notes>10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Cambria Math</vt:lpstr>
      <vt:lpstr>DejaVu Sans</vt:lpstr>
      <vt:lpstr>Symbol</vt:lpstr>
      <vt:lpstr>Times New Roman</vt:lpstr>
      <vt:lpstr>Wingdings</vt:lpstr>
      <vt:lpstr>Office Theme</vt:lpstr>
      <vt:lpstr>PowerPoint Presentation</vt:lpstr>
      <vt:lpstr>Definitions</vt:lpstr>
      <vt:lpstr>Examples of structures</vt:lpstr>
      <vt:lpstr>PowerPoint Presentation</vt:lpstr>
      <vt:lpstr>PowerPoint Presentation</vt:lpstr>
      <vt:lpstr>PowerPoint Presentation</vt:lpstr>
      <vt:lpstr>Monocoque Structure </vt:lpstr>
      <vt:lpstr>Types of Loads Acting on Aircraft</vt:lpstr>
      <vt:lpstr>PowerPoint Presentation</vt:lpstr>
      <vt:lpstr>Design Process</vt:lpstr>
      <vt:lpstr>PowerPoint Presentation</vt:lpstr>
      <vt:lpstr>PowerPoint Presentation</vt:lpstr>
      <vt:lpstr>PowerPoint Presentation</vt:lpstr>
      <vt:lpstr>PowerPoint Presentation</vt:lpstr>
      <vt:lpstr>PowerPoint Presentation</vt:lpstr>
      <vt:lpstr>PowerPoint Presentation</vt:lpstr>
      <vt:lpstr>Case Study: 3D printed jet aircraft from ultem 9085</vt:lpstr>
      <vt:lpstr>PowerPoint Presentation</vt:lpstr>
      <vt:lpstr>Composites vs. Metals – Specific Strength </vt:lpstr>
      <vt:lpstr>Composite Materials -  Continued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lenovo</dc:creator>
  <dc:description/>
  <cp:lastModifiedBy>lenovo</cp:lastModifiedBy>
  <cp:revision>311</cp:revision>
  <dcterms:created xsi:type="dcterms:W3CDTF">2017-06-02T20:24:05Z</dcterms:created>
  <dcterms:modified xsi:type="dcterms:W3CDTF">2017-06-05T17:37:27Z</dcterms:modified>
  <dc:language>en-US</dc:language>
</cp:coreProperties>
</file>