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5" r:id="rId7"/>
    <p:sldId id="274" r:id="rId8"/>
    <p:sldId id="266" r:id="rId9"/>
    <p:sldId id="272" r:id="rId10"/>
    <p:sldId id="273" r:id="rId11"/>
    <p:sldId id="268" r:id="rId12"/>
    <p:sldId id="270" r:id="rId13"/>
    <p:sldId id="269" r:id="rId14"/>
    <p:sldId id="260" r:id="rId1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" initials="C" lastIdx="1" clrIdx="0">
    <p:extLst>
      <p:ext uri="{19B8F6BF-5375-455C-9EA6-DF929625EA0E}">
        <p15:presenceInfo xmlns:p15="http://schemas.microsoft.com/office/powerpoint/2012/main" userId="C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7T19:34:45.049" idx="1">
    <p:pos x="10" y="10"/>
    <p:text>מקורות:
1. youtube - הסרטון על gomboc.
2. ויקיפדיה -
https://en.wikipedia.org/wiki/G%C3%B6mb%C3%B6c
https://en.wikipedia.org/wiki/Mechanical_equilibrium
3. האתר:
https://plus.maths.org/content/story-goumlmboumlc
4. האתר:
http://blog.stratasys.com/2011/12/11/the-gomboc-worlds-first-self-righting-object-is-created-using-3d-printing/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5775-F082-4EA5-BC3A-870EAC965A81}" type="datetimeFigureOut">
              <a:rPr lang="en-US" smtClean="0"/>
              <a:t>12-Jun-17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8F30-C08F-460A-8239-C645F5A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0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12-Jun-17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12-Jun-17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12-Jun-17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gERGWABb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7259" y="996358"/>
            <a:ext cx="6781416" cy="2780114"/>
          </a:xfrm>
        </p:spPr>
        <p:txBody>
          <a:bodyPr/>
          <a:lstStyle/>
          <a:p>
            <a:pPr algn="ctr"/>
            <a:r>
              <a:rPr lang="en-US" sz="9600" dirty="0" err="1"/>
              <a:t>Gömböc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840481"/>
            <a:ext cx="7766936" cy="1325540"/>
          </a:xfrm>
        </p:spPr>
        <p:txBody>
          <a:bodyPr>
            <a:normAutofit/>
          </a:bodyPr>
          <a:lstStyle/>
          <a:p>
            <a:pPr algn="ctr"/>
            <a:r>
              <a:rPr lang="he-IL" sz="3600" dirty="0" smtClean="0"/>
              <a:t>חן זיו</a:t>
            </a:r>
            <a:endParaRPr lang="en-US" sz="3600" dirty="0" smtClean="0"/>
          </a:p>
          <a:p>
            <a:pPr algn="ctr"/>
            <a:r>
              <a:rPr lang="he-IL" sz="3600" dirty="0" smtClean="0"/>
              <a:t>12</a:t>
            </a:r>
            <a:r>
              <a:rPr lang="en-US" sz="3600" dirty="0" smtClean="0"/>
              <a:t>/6/17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35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המשך מחקר (ורעיון לפרוייקט?)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0745"/>
            <a:ext cx="8596668" cy="196596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 smtClean="0"/>
              <a:t>דומוקוס ופטר מעוניינים למצוא פתרון המורכב מפוליהדרון עם מספר מינימלי של פאות, ולכן הציעו פרס: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 smtClean="0"/>
              <a:t>מי שיצליח למצוא פתרון חדש העונה על הקריטריון, יקבל פרס בשווי </a:t>
            </a:r>
            <a:r>
              <a:rPr lang="en-US" dirty="0"/>
              <a:t> $</a:t>
            </a:r>
            <a:r>
              <a:rPr lang="en-US" dirty="0" smtClean="0"/>
              <a:t>10,000</a:t>
            </a:r>
            <a:r>
              <a:rPr lang="he-IL" dirty="0" smtClean="0"/>
              <a:t> (...חלקי מספר הפאות בפתרון).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4" y="3679126"/>
            <a:ext cx="2304288" cy="21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 err="1"/>
              <a:t>Gömböc</a:t>
            </a:r>
            <a:r>
              <a:rPr lang="en-US" dirty="0"/>
              <a:t> </a:t>
            </a:r>
            <a:r>
              <a:rPr lang="he-IL" dirty="0" smtClean="0"/>
              <a:t> בטבע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0744"/>
            <a:ext cx="8596668" cy="191109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 smtClean="0"/>
              <a:t>דומוקוס חיפש צורות המתנהגות כמו</a:t>
            </a:r>
            <a:r>
              <a:rPr lang="en-US" dirty="0" err="1" smtClean="0"/>
              <a:t>Gömböc</a:t>
            </a:r>
            <a:r>
              <a:rPr lang="en-US" dirty="0" smtClean="0"/>
              <a:t> </a:t>
            </a:r>
            <a:r>
              <a:rPr lang="he-IL" dirty="0" smtClean="0"/>
              <a:t> בטבע, והסב את תשומת ליבו לצבים, אשר היכולת להתהפך חזרה למצב בו השריון שלהם למעלה חיונית עבורם.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לאחר חיפוש רב ו"התעללות" בלא מעט צבים, הוא מצא צב שמצליח להפוך את עצמו בעזרת הצוואר הארוך שלו, ומתנהג כמו</a:t>
            </a:r>
            <a:r>
              <a:rPr lang="en-US" dirty="0" err="1"/>
              <a:t>Gömböc</a:t>
            </a:r>
            <a:r>
              <a:rPr lang="en-US" dirty="0"/>
              <a:t> </a:t>
            </a:r>
            <a:r>
              <a:rPr lang="he-IL" dirty="0"/>
              <a:t> - </a:t>
            </a:r>
          </a:p>
          <a:p>
            <a:pPr marL="0" indent="0" algn="r" rtl="1">
              <a:buNone/>
            </a:pPr>
            <a:endParaRPr lang="he-IL" dirty="0" smtClean="0"/>
          </a:p>
          <a:p>
            <a:pPr marL="0" indent="0" algn="r" rtl="1">
              <a:buNone/>
            </a:pPr>
            <a:endParaRPr lang="he-IL" sz="1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02" y="3291839"/>
            <a:ext cx="7295931" cy="26229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68022" y="6016751"/>
            <a:ext cx="2815290" cy="42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i="1" dirty="0" smtClean="0"/>
              <a:t>צב "כוכב אינדיני" ו-</a:t>
            </a:r>
            <a:r>
              <a:rPr lang="en-US" i="1" dirty="0"/>
              <a:t> </a:t>
            </a:r>
            <a:r>
              <a:rPr lang="en-US" i="1" dirty="0" err="1"/>
              <a:t>Gömböc</a:t>
            </a:r>
            <a:endParaRPr lang="he-IL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 err="1"/>
              <a:t>Gömböc</a:t>
            </a:r>
            <a:r>
              <a:rPr lang="en-US" dirty="0"/>
              <a:t> </a:t>
            </a:r>
            <a:r>
              <a:rPr lang="he-IL" dirty="0" smtClean="0"/>
              <a:t> בטבע</a:t>
            </a:r>
            <a:endParaRPr lang="en-US" dirty="0"/>
          </a:p>
        </p:txBody>
      </p:sp>
      <p:pic>
        <p:nvPicPr>
          <p:cNvPr id="7" name="Gombocturt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6013" y="1560893"/>
            <a:ext cx="5159310" cy="38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5152"/>
          </a:xfrm>
        </p:spPr>
        <p:txBody>
          <a:bodyPr/>
          <a:lstStyle/>
          <a:p>
            <a:pPr algn="r" rtl="1"/>
            <a:r>
              <a:rPr lang="he-IL" dirty="0" smtClean="0"/>
              <a:t>הדפסה תלת מימדית של</a:t>
            </a:r>
            <a:r>
              <a:rPr lang="en-US" dirty="0" err="1" smtClean="0"/>
              <a:t>Gömböc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9888"/>
            <a:ext cx="8596668" cy="291693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 smtClean="0"/>
              <a:t>בגלל הצורך בדיוק בייצור ה-</a:t>
            </a:r>
            <a:r>
              <a:rPr lang="en-US" dirty="0" err="1" smtClean="0"/>
              <a:t>Gömböc</a:t>
            </a:r>
            <a:r>
              <a:rPr lang="he-IL" dirty="0" smtClean="0"/>
              <a:t>, נוח לייצר אותם בעזרת מדפסות </a:t>
            </a:r>
            <a:r>
              <a:rPr lang="en-US" dirty="0" smtClean="0"/>
              <a:t>3D</a:t>
            </a:r>
            <a:r>
              <a:rPr lang="he-IL" dirty="0" smtClean="0"/>
              <a:t>.</a:t>
            </a:r>
          </a:p>
          <a:p>
            <a:pPr marL="0" indent="0" algn="r" rtl="1">
              <a:buNone/>
            </a:pPr>
            <a:endParaRPr lang="he-IL" sz="1800" dirty="0"/>
          </a:p>
          <a:p>
            <a:pPr marL="0" indent="0" algn="r" rtl="1">
              <a:buNone/>
            </a:pPr>
            <a:r>
              <a:rPr lang="he-IL" dirty="0" smtClean="0"/>
              <a:t>ה-</a:t>
            </a:r>
            <a:r>
              <a:rPr lang="en-US" dirty="0"/>
              <a:t> </a:t>
            </a:r>
            <a:r>
              <a:rPr lang="en-US" dirty="0" err="1" smtClean="0"/>
              <a:t>Gömböc</a:t>
            </a:r>
            <a:r>
              <a:rPr lang="he-IL" dirty="0" smtClean="0"/>
              <a:t>הראשון נוצר באמצעות מדפסת </a:t>
            </a:r>
            <a:r>
              <a:rPr lang="en-US" dirty="0" smtClean="0"/>
              <a:t>3D</a:t>
            </a:r>
            <a:r>
              <a:rPr lang="he-IL" dirty="0" smtClean="0"/>
              <a:t>, משום שאיפשרה לייצר אובייקט באופן מדוייק, והומוגני בצורה אמינה, כך שמשטחי האובייקט המתקבל חלקים כרצוי.</a:t>
            </a:r>
          </a:p>
          <a:p>
            <a:pPr marL="0" indent="0" algn="r" rtl="1">
              <a:buNone/>
            </a:pPr>
            <a:r>
              <a:rPr lang="he-IL" dirty="0" smtClean="0"/>
              <a:t>בנוסף, האובייקט המודפס היה שקוף למחצה, ולוגו ה-</a:t>
            </a:r>
            <a:r>
              <a:rPr lang="en-US" dirty="0"/>
              <a:t> </a:t>
            </a:r>
            <a:r>
              <a:rPr lang="en-US" dirty="0" err="1" smtClean="0"/>
              <a:t>Gömböc</a:t>
            </a:r>
            <a:r>
              <a:rPr lang="he-IL" dirty="0" smtClean="0"/>
              <a:t>הוטמה בתוכו.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 smtClean="0"/>
              <a:t>המדפסת בה הודפס - של חברת </a:t>
            </a:r>
            <a:r>
              <a:rPr lang="en-US" dirty="0"/>
              <a:t>Objet </a:t>
            </a:r>
            <a:r>
              <a:rPr lang="en-US" dirty="0" smtClean="0"/>
              <a:t>3D</a:t>
            </a:r>
            <a:r>
              <a:rPr lang="he-IL" dirty="0" smtClean="0"/>
              <a:t>.</a:t>
            </a:r>
          </a:p>
          <a:p>
            <a:pPr marL="0" indent="0" algn="r" rtl="1">
              <a:buNone/>
            </a:pPr>
            <a:endParaRPr lang="he-IL" sz="1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24" y="4139946"/>
            <a:ext cx="2516124" cy="2516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63" y="4139946"/>
            <a:ext cx="2516124" cy="25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6888" y="5102352"/>
            <a:ext cx="5479965" cy="1627632"/>
          </a:xfrm>
        </p:spPr>
        <p:txBody>
          <a:bodyPr/>
          <a:lstStyle/>
          <a:p>
            <a:pPr algn="ctr"/>
            <a:r>
              <a:rPr lang="he-IL" sz="8800" dirty="0" smtClean="0"/>
              <a:t>...שאלות?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8" y="209477"/>
            <a:ext cx="6103430" cy="4271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7" y="1349434"/>
            <a:ext cx="4718113" cy="36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הגדרה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0745"/>
            <a:ext cx="8596668" cy="11247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 smtClean="0"/>
              <a:t>אובייקט הומוגני, תלת מימדי וקמור, כך שכאשר הוא מונח על משטח שטוח, הוא בעל בדיוק נקודת יציבות אחת ונקודת אי-יציבות אחת של שיווי משקל (כלומר, </a:t>
            </a:r>
            <a:r>
              <a:rPr lang="en-US" dirty="0" smtClean="0"/>
              <a:t>mono-monostatic</a:t>
            </a:r>
            <a:r>
              <a:rPr lang="he-IL" dirty="0" smtClean="0"/>
              <a:t>).</a:t>
            </a:r>
            <a:endParaRPr lang="he-IL" sz="1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3" y="2505457"/>
            <a:ext cx="4637049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הגדרת תכונות – נקודות שיווי משקל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5024"/>
            <a:ext cx="8596668" cy="5340096"/>
          </a:xfrm>
        </p:spPr>
        <p:txBody>
          <a:bodyPr/>
          <a:lstStyle/>
          <a:p>
            <a:pPr lvl="1" algn="r" rt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he-IL" sz="1800" dirty="0" smtClean="0"/>
              <a:t>שיווי </a:t>
            </a:r>
            <a:r>
              <a:rPr lang="he-IL" sz="1800" dirty="0"/>
              <a:t>משקל </a:t>
            </a:r>
            <a:r>
              <a:rPr lang="he-IL" sz="1800" dirty="0" smtClean="0"/>
              <a:t>טבעי</a:t>
            </a:r>
            <a:endParaRPr lang="he-IL" sz="1800" dirty="0"/>
          </a:p>
          <a:p>
            <a:pPr lvl="1" algn="r" rtl="1">
              <a:buFont typeface="Arial" panose="020B0604020202020204" pitchFamily="34" charset="0"/>
              <a:buChar char="•"/>
            </a:pPr>
            <a:endParaRPr lang="he-IL" sz="1800" dirty="0"/>
          </a:p>
          <a:p>
            <a:pPr lvl="1" algn="r" rtl="1">
              <a:buFont typeface="Arial" panose="020B0604020202020204" pitchFamily="34" charset="0"/>
              <a:buChar char="•"/>
            </a:pPr>
            <a:endParaRPr lang="he-IL" sz="1800" dirty="0"/>
          </a:p>
          <a:p>
            <a:pPr marL="457200" lvl="1" indent="0" algn="r" rtl="1">
              <a:buNone/>
            </a:pPr>
            <a:endParaRPr lang="en-US" sz="1800" dirty="0" smtClean="0"/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he-IL" sz="1800" dirty="0" smtClean="0"/>
              <a:t>נקודת שיווי </a:t>
            </a:r>
            <a:r>
              <a:rPr lang="he-IL" sz="1800" dirty="0"/>
              <a:t>משקל יציב</a:t>
            </a:r>
          </a:p>
          <a:p>
            <a:pPr marL="457200" lvl="1" indent="0" algn="r" rtl="1">
              <a:buNone/>
            </a:pPr>
            <a:endParaRPr lang="he-IL" sz="1800" dirty="0" smtClean="0"/>
          </a:p>
          <a:p>
            <a:pPr lvl="1" algn="r" rt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457200" lvl="1" indent="0" algn="r" rtl="1">
              <a:buNone/>
            </a:pPr>
            <a:endParaRPr lang="he-IL" sz="1800" dirty="0" smtClean="0"/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he-IL" sz="1800" dirty="0" smtClean="0"/>
              <a:t>נקודת שיווי </a:t>
            </a:r>
            <a:r>
              <a:rPr lang="he-IL" sz="1800" dirty="0"/>
              <a:t>משקל </a:t>
            </a:r>
            <a:r>
              <a:rPr lang="he-IL" sz="1800" dirty="0" smtClean="0"/>
              <a:t>לא יציב</a:t>
            </a:r>
            <a:endParaRPr lang="he-IL" sz="1800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20" y="1641460"/>
            <a:ext cx="2997354" cy="577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94" y="3247857"/>
            <a:ext cx="3016405" cy="793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67" y="4762174"/>
            <a:ext cx="3054507" cy="1193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1" y="2655824"/>
            <a:ext cx="1708213" cy="17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024"/>
          </a:xfrm>
        </p:spPr>
        <p:txBody>
          <a:bodyPr/>
          <a:lstStyle/>
          <a:p>
            <a:pPr algn="r" rtl="1"/>
            <a:r>
              <a:rPr lang="he-IL" dirty="0" smtClean="0"/>
              <a:t>היסטוריה – איך נולד </a:t>
            </a:r>
            <a:r>
              <a:rPr lang="en-US" dirty="0" err="1"/>
              <a:t>Gömböc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617"/>
            <a:ext cx="8596668" cy="982140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בשנת 1995, </a:t>
            </a:r>
            <a:r>
              <a:rPr lang="he-IL" b="1" dirty="0" smtClean="0"/>
              <a:t>ולדימיר ארנולד </a:t>
            </a:r>
            <a:r>
              <a:rPr lang="he-IL" dirty="0" smtClean="0"/>
              <a:t>העלה השערה לגבי קיומו של אובייקט תלת מימדי בעל תכונות ה-</a:t>
            </a:r>
            <a:r>
              <a:rPr lang="en-US" dirty="0" err="1" smtClean="0"/>
              <a:t>Gömböc</a:t>
            </a:r>
            <a:r>
              <a:rPr lang="he-IL" dirty="0" smtClean="0"/>
              <a:t>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37" y="2634614"/>
            <a:ext cx="6054522" cy="32175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1716481"/>
            <a:ext cx="8596668" cy="145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dirty="0" smtClean="0"/>
              <a:t>	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ב-</a:t>
            </a:r>
            <a:r>
              <a:rPr lang="en-US" dirty="0" smtClean="0"/>
              <a:t>2D</a:t>
            </a:r>
            <a:r>
              <a:rPr lang="he-IL" dirty="0" smtClean="0"/>
              <a:t> לא קיים אובייקט קמור בעל שתי נקודות שיווי משקל: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0" indent="0" algn="r" rtl="1">
              <a:buFont typeface="Wingdings 3" charset="2"/>
              <a:buNone/>
            </a:pPr>
            <a:endParaRPr lang="he-IL" dirty="0" smtClean="0"/>
          </a:p>
          <a:p>
            <a:pPr marL="0" indent="0" algn="r" rtl="1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93777"/>
            <a:ext cx="8596668" cy="1033272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הדעה הרווחת – לא קיים אובייקט כזה גם ב-</a:t>
            </a:r>
            <a:r>
              <a:rPr lang="en-US" dirty="0" smtClean="0"/>
              <a:t>3D</a:t>
            </a:r>
            <a:r>
              <a:rPr lang="he-IL" dirty="0" smtClean="0"/>
              <a:t>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b="1" dirty="0" smtClean="0"/>
              <a:t>גאבור דומוקוס </a:t>
            </a:r>
            <a:r>
              <a:rPr lang="he-IL" dirty="0" smtClean="0"/>
              <a:t>– מתמטיקאי הונגרי, ניסה למצוא אובייקט העונה להשערה של ולדימיר.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06" y="2235136"/>
            <a:ext cx="5327523" cy="277177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7158986" y="5556731"/>
            <a:ext cx="48044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7333" y="1295285"/>
            <a:ext cx="8596668" cy="4940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בעזרת </a:t>
            </a:r>
            <a:r>
              <a:rPr lang="he-IL" b="1" dirty="0" smtClean="0"/>
              <a:t>פטר וורקוניי</a:t>
            </a:r>
            <a:r>
              <a:rPr lang="he-IL" dirty="0" smtClean="0"/>
              <a:t>, מתמטיקאי הונגרי נוסף, הגישה שלהם התבססה על תכונה של נקודת שיווי משקל מעניינת: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b="1" dirty="0" smtClean="0"/>
          </a:p>
          <a:p>
            <a:pPr marL="0" indent="0" algn="r" rtl="1" fontAlgn="base">
              <a:buFont typeface="Wingdings 3" charset="2"/>
              <a:buNone/>
            </a:pPr>
            <a:r>
              <a:rPr lang="he-IL" b="1" dirty="0" smtClean="0"/>
              <a:t>				     נקודת אֻכָּף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7285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93777"/>
            <a:ext cx="8596668" cy="1417319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i="1" dirty="0" smtClean="0"/>
              <a:t>טענה: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יהי אובייקט הומוגני וקמור ב-</a:t>
            </a:r>
            <a:r>
              <a:rPr lang="en-US" dirty="0" smtClean="0"/>
              <a:t>3D</a:t>
            </a:r>
            <a:r>
              <a:rPr lang="he-IL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נסמן ב-</a:t>
            </a:r>
            <a:r>
              <a:rPr lang="en-US" dirty="0" smtClean="0"/>
              <a:t>S</a:t>
            </a:r>
            <a:r>
              <a:rPr lang="he-IL" dirty="0" smtClean="0"/>
              <a:t> את מספר נקודות היציבות,</a:t>
            </a:r>
            <a:r>
              <a:rPr lang="he-IL" dirty="0"/>
              <a:t> </a:t>
            </a:r>
            <a:r>
              <a:rPr lang="he-IL" dirty="0" smtClean="0"/>
              <a:t>וב-</a:t>
            </a:r>
            <a:r>
              <a:rPr lang="en-US" dirty="0" smtClean="0"/>
              <a:t>U</a:t>
            </a:r>
            <a:r>
              <a:rPr lang="he-IL" dirty="0" smtClean="0"/>
              <a:t> את מספר נקודות אי-היציבות באובייקט. אזי: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מספר נקודות אוכף באובייקט = </a:t>
            </a:r>
            <a:r>
              <a:rPr lang="en-US" dirty="0" smtClean="0"/>
              <a:t>S + U – 2</a:t>
            </a:r>
            <a:r>
              <a:rPr lang="he-IL" dirty="0" smtClean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1911096"/>
            <a:ext cx="8596668" cy="136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he-IL" i="1" dirty="0" smtClean="0"/>
              <a:t>דוגמא: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בקובייה יש 6 נקודות שיווי משקל יציבות – מרכזי הפאות;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8 נקודות שיווי משקל לא-יציבות – קודקודי הקובייה;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ו-12 נקודות אוכף – מרכדי הצלעות.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79" y="3328415"/>
            <a:ext cx="2703578" cy="28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2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93777"/>
            <a:ext cx="8596668" cy="3273552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דומוקוס ופטר חילקו אובייקטים לפי מחלקות (</a:t>
            </a:r>
            <a:r>
              <a:rPr lang="en-US" dirty="0" err="1"/>
              <a:t>i</a:t>
            </a:r>
            <a:r>
              <a:rPr lang="en-US" dirty="0" smtClean="0"/>
              <a:t>, j</a:t>
            </a:r>
            <a:r>
              <a:rPr lang="he-IL" dirty="0" smtClean="0"/>
              <a:t>), כאשר המספר הראשון מציין את מספר נקודות היציבות באובייקט, והמספר השני את מספר נקודות אי-היציבות.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בהינתן אובייקט בעל </a:t>
            </a:r>
            <a:r>
              <a:rPr lang="en-US" dirty="0" smtClean="0"/>
              <a:t>X</a:t>
            </a:r>
            <a:r>
              <a:rPr lang="he-IL" dirty="0" smtClean="0"/>
              <a:t> נקודות שיווי משקל, ניתן לקבל אובייקט חדש עם </a:t>
            </a:r>
            <a:r>
              <a:rPr lang="en-US" dirty="0" smtClean="0"/>
              <a:t>X</a:t>
            </a:r>
            <a:r>
              <a:rPr lang="he-IL" dirty="0" smtClean="0"/>
              <a:t>+1 נקודות שיווי משקל – לכן, אם קיים פתרון להשערה של ארנולד, קיימים אובייקטים לכל מחלקה (</a:t>
            </a:r>
            <a:r>
              <a:rPr lang="en-US" dirty="0" err="1"/>
              <a:t>i</a:t>
            </a:r>
            <a:r>
              <a:rPr lang="en-US" dirty="0" smtClean="0"/>
              <a:t>, j</a:t>
            </a:r>
            <a:r>
              <a:rPr lang="he-IL" dirty="0" smtClean="0"/>
              <a:t>).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(</a:t>
            </a:r>
            <a:r>
              <a:rPr lang="en-US" dirty="0" smtClean="0"/>
              <a:t>a stem </a:t>
            </a:r>
            <a:r>
              <a:rPr lang="en-US" dirty="0"/>
              <a:t>cell</a:t>
            </a:r>
            <a:r>
              <a:rPr lang="he-IL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93777"/>
            <a:ext cx="8596668" cy="804672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דומוקוס ניסה למצוא את אובייקט המבוקש, ע"י חיפוש בטבע – מיון חלוקי נחל.</a:t>
            </a: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68" y="1076960"/>
            <a:ext cx="4445000" cy="31496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4578097"/>
            <a:ext cx="8596668" cy="80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המסקנה – אם קיים אובייקט כדרוש, הוא אינו שטוח או דק, אלא קרוב בצורתו ספרה.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משוואות מתמטיות הנובעות מתכונות האובייקט הדרוש אישרו זאת.</a:t>
            </a:r>
          </a:p>
          <a:p>
            <a:pPr marL="0" indent="0" algn="r" rtl="1">
              <a:buFont typeface="Wingdings 3" charset="2"/>
              <a:buNone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337" y="2395728"/>
            <a:ext cx="1110991" cy="80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dirty="0" smtClean="0"/>
              <a:t>חלוקי נחל </a:t>
            </a:r>
          </a:p>
          <a:p>
            <a:pPr marL="0" indent="0" algn="r" rtl="1">
              <a:buNone/>
            </a:pPr>
            <a:r>
              <a:rPr lang="he-IL" dirty="0" smtClean="0"/>
              <a:t>קמורים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70008" y="2798064"/>
            <a:ext cx="1186468" cy="80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dirty="0" smtClean="0"/>
              <a:t>חלוקי נחל </a:t>
            </a:r>
          </a:p>
          <a:p>
            <a:pPr marL="0" indent="0" algn="r" rtl="1">
              <a:buNone/>
            </a:pPr>
            <a:r>
              <a:rPr lang="he-IL" dirty="0" smtClean="0"/>
              <a:t>קעורים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cxnSp>
        <p:nvCxnSpPr>
          <p:cNvPr id="8" name="Curved Connector 7"/>
          <p:cNvCxnSpPr/>
          <p:nvPr/>
        </p:nvCxnSpPr>
        <p:spPr>
          <a:xfrm rot="10800000">
            <a:off x="7358236" y="2432306"/>
            <a:ext cx="1111773" cy="76809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1481328" y="1967484"/>
            <a:ext cx="1111773" cy="83058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93777"/>
            <a:ext cx="8596668" cy="1325880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לבסוף, בשנת 2006, דומוקוס ופטר הצליחו להוכיח את קיומו של אובייקט הומוגני תלת מימדי, קמור ומונו-מונוסטאטי.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המודל הראשוני שהוצע במחקר שלהם היה קרוב מאד לצורת ספרה – עם הסטייה של </a:t>
            </a:r>
            <a:r>
              <a:rPr lang="en-US" dirty="0"/>
              <a:t>10</a:t>
            </a:r>
            <a:r>
              <a:rPr lang="en-US" baseline="30000" dirty="0"/>
              <a:t>-5</a:t>
            </a:r>
            <a:r>
              <a:rPr lang="he-IL" dirty="0" smtClean="0"/>
              <a:t> בלבד!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7334" y="1819657"/>
            <a:ext cx="8596668" cy="105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בהמשך, הם הצליחו ליצור מודל פיזי פחות עדין – הקורי, כמובן, </a:t>
            </a:r>
            <a:r>
              <a:rPr lang="en-US" dirty="0" err="1" smtClean="0"/>
              <a:t>Gömböc</a:t>
            </a:r>
            <a:r>
              <a:rPr lang="he-IL" dirty="0" smtClean="0"/>
              <a:t>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בהונגרית -</a:t>
            </a:r>
            <a:r>
              <a:rPr lang="en-US" i="1" dirty="0" err="1" smtClean="0"/>
              <a:t>gömb</a:t>
            </a:r>
            <a:r>
              <a:rPr lang="en-US" dirty="0" smtClean="0"/>
              <a:t> </a:t>
            </a:r>
            <a:r>
              <a:rPr lang="he-IL" dirty="0" smtClean="0"/>
              <a:t> משמעו ספרה. </a:t>
            </a:r>
            <a:r>
              <a:rPr lang="en-US" i="1" dirty="0" err="1" smtClean="0"/>
              <a:t>gömböc</a:t>
            </a:r>
            <a:r>
              <a:rPr lang="he-IL" dirty="0" smtClean="0"/>
              <a:t> – ספרה קטנה.</a:t>
            </a:r>
          </a:p>
          <a:p>
            <a:pPr marL="0" indent="0" algn="r" rtl="1">
              <a:buFont typeface="Wingdings 3" charset="2"/>
              <a:buNone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pic>
        <p:nvPicPr>
          <p:cNvPr id="4" name="QgERGWABbJ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8668" y="2764537"/>
            <a:ext cx="5334000" cy="30003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5504402"/>
            <a:ext cx="8596668" cy="89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 3" charset="2"/>
              <a:buNone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dirty="0" smtClean="0"/>
              <a:t>ה-</a:t>
            </a:r>
            <a:r>
              <a:rPr lang="en-US" dirty="0" smtClean="0"/>
              <a:t> </a:t>
            </a:r>
            <a:r>
              <a:rPr lang="en-US" dirty="0" err="1" smtClean="0"/>
              <a:t>Gömböc</a:t>
            </a:r>
            <a:r>
              <a:rPr lang="he-IL" dirty="0" smtClean="0"/>
              <a:t>הראשון הוענק כמתנה לולדימיר ארנולד, בכנס לכבוד יום הולדתו ה-70.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8115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1653</TotalTime>
  <Words>478</Words>
  <Application>Microsoft Office PowerPoint</Application>
  <PresentationFormat>Widescreen</PresentationFormat>
  <Paragraphs>76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Gisha</vt:lpstr>
      <vt:lpstr>Trebuchet MS</vt:lpstr>
      <vt:lpstr>Wingdings 3</vt:lpstr>
      <vt:lpstr>Facet</vt:lpstr>
      <vt:lpstr>Gömböc </vt:lpstr>
      <vt:lpstr>הגדרה</vt:lpstr>
      <vt:lpstr>הגדרת תכונות – נקודות שיווי משקל</vt:lpstr>
      <vt:lpstr>היסטוריה – איך נולד Gömböc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המשך מחקר (ורעיון לפרוייקט?)</vt:lpstr>
      <vt:lpstr>Gömböc  בטבע</vt:lpstr>
      <vt:lpstr>Gömböc  בטבע</vt:lpstr>
      <vt:lpstr>הדפסה תלת מימדית שלGömböc </vt:lpstr>
      <vt:lpstr>...שאלות?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Gömböc</dc:title>
  <dc:creator>Chen</dc:creator>
  <cp:lastModifiedBy>Chen</cp:lastModifiedBy>
  <cp:revision>42</cp:revision>
  <cp:lastPrinted>2017-06-12T09:52:37Z</cp:lastPrinted>
  <dcterms:created xsi:type="dcterms:W3CDTF">2017-04-19T17:51:23Z</dcterms:created>
  <dcterms:modified xsi:type="dcterms:W3CDTF">2017-06-12T09:55:29Z</dcterms:modified>
</cp:coreProperties>
</file>