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9" r:id="rId20"/>
    <p:sldId id="275" r:id="rId21"/>
    <p:sldId id="276" r:id="rId22"/>
    <p:sldId id="274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650" autoAdjust="0"/>
  </p:normalViewPr>
  <p:slideViewPr>
    <p:cSldViewPr snapToGrid="0">
      <p:cViewPr varScale="1">
        <p:scale>
          <a:sx n="55" d="100"/>
          <a:sy n="55" d="100"/>
        </p:scale>
        <p:origin x="17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4DE92-ECBE-4558-A7DB-4901C4AD1870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80FB6642-3EC1-4C61-977F-571B4CEC2C11}">
      <dgm:prSet phldrT="[Text]"/>
      <dgm:spPr/>
      <dgm:t>
        <a:bodyPr/>
        <a:lstStyle/>
        <a:p>
          <a:r>
            <a:rPr lang="en-US" dirty="0"/>
            <a:t>3D Model</a:t>
          </a:r>
        </a:p>
      </dgm:t>
    </dgm:pt>
    <dgm:pt modelId="{7EC93BB2-98AD-4B6B-98BF-EFAA933936D8}" type="parTrans" cxnId="{7ECE2480-8875-46D4-8310-2F1F34DEFF3A}">
      <dgm:prSet/>
      <dgm:spPr/>
      <dgm:t>
        <a:bodyPr/>
        <a:lstStyle/>
        <a:p>
          <a:endParaRPr lang="en-US"/>
        </a:p>
      </dgm:t>
    </dgm:pt>
    <dgm:pt modelId="{8A8CFB77-348D-4093-9415-670311C218DB}" type="sibTrans" cxnId="{7ECE2480-8875-46D4-8310-2F1F34DEFF3A}">
      <dgm:prSet/>
      <dgm:spPr/>
      <dgm:t>
        <a:bodyPr/>
        <a:lstStyle/>
        <a:p>
          <a:endParaRPr lang="en-US"/>
        </a:p>
      </dgm:t>
    </dgm:pt>
    <dgm:pt modelId="{0B5A88F2-F091-43F4-A542-055E9F57764C}">
      <dgm:prSet phldrT="[Text]"/>
      <dgm:spPr/>
      <dgm:t>
        <a:bodyPr/>
        <a:lstStyle/>
        <a:p>
          <a:r>
            <a:rPr lang="en-US" dirty="0"/>
            <a:t>3D Virtual Sliceform</a:t>
          </a:r>
        </a:p>
      </dgm:t>
    </dgm:pt>
    <dgm:pt modelId="{83532691-F11D-4846-AE56-AED6402A532E}" type="parTrans" cxnId="{F39799A3-E9D1-46BB-B45E-6FF9E369B05C}">
      <dgm:prSet/>
      <dgm:spPr/>
      <dgm:t>
        <a:bodyPr/>
        <a:lstStyle/>
        <a:p>
          <a:endParaRPr lang="en-US"/>
        </a:p>
      </dgm:t>
    </dgm:pt>
    <dgm:pt modelId="{15B5AB35-3D9D-4DBF-AF79-B931CCD52A28}" type="sibTrans" cxnId="{F39799A3-E9D1-46BB-B45E-6FF9E369B05C}">
      <dgm:prSet/>
      <dgm:spPr/>
      <dgm:t>
        <a:bodyPr/>
        <a:lstStyle/>
        <a:p>
          <a:endParaRPr lang="en-US"/>
        </a:p>
      </dgm:t>
    </dgm:pt>
    <dgm:pt modelId="{F32E629F-EB82-4667-B33A-FB1C50052108}">
      <dgm:prSet phldrT="[Text]"/>
      <dgm:spPr/>
      <dgm:t>
        <a:bodyPr/>
        <a:lstStyle/>
        <a:p>
          <a:r>
            <a:rPr lang="en-US" dirty="0"/>
            <a:t>Paper Slicing Layout</a:t>
          </a:r>
        </a:p>
      </dgm:t>
    </dgm:pt>
    <dgm:pt modelId="{3D65D38A-E816-4198-8CAA-F3492809432B}" type="parTrans" cxnId="{6E356349-C68A-4803-B8FB-7A2E6F767B72}">
      <dgm:prSet/>
      <dgm:spPr/>
      <dgm:t>
        <a:bodyPr/>
        <a:lstStyle/>
        <a:p>
          <a:endParaRPr lang="en-US"/>
        </a:p>
      </dgm:t>
    </dgm:pt>
    <dgm:pt modelId="{8CEAA90E-E615-48D2-A935-CEF3FD68154F}" type="sibTrans" cxnId="{6E356349-C68A-4803-B8FB-7A2E6F767B72}">
      <dgm:prSet/>
      <dgm:spPr/>
      <dgm:t>
        <a:bodyPr/>
        <a:lstStyle/>
        <a:p>
          <a:endParaRPr lang="en-US"/>
        </a:p>
      </dgm:t>
    </dgm:pt>
    <dgm:pt modelId="{F4B1AA49-6E58-4977-8C0F-CC64420EDAB5}">
      <dgm:prSet phldrT="[Text]"/>
      <dgm:spPr/>
      <dgm:t>
        <a:bodyPr/>
        <a:lstStyle/>
        <a:p>
          <a:r>
            <a:rPr lang="en-US" dirty="0"/>
            <a:t>Manufacturing</a:t>
          </a:r>
        </a:p>
      </dgm:t>
    </dgm:pt>
    <dgm:pt modelId="{F16D6299-8A01-4979-86B0-6F4DAB4A6E90}" type="parTrans" cxnId="{F9676893-1306-41EA-9EE1-189D327A83D0}">
      <dgm:prSet/>
      <dgm:spPr/>
      <dgm:t>
        <a:bodyPr/>
        <a:lstStyle/>
        <a:p>
          <a:endParaRPr lang="en-US"/>
        </a:p>
      </dgm:t>
    </dgm:pt>
    <dgm:pt modelId="{535960EB-4D40-443E-95FA-1636F73498E2}" type="sibTrans" cxnId="{F9676893-1306-41EA-9EE1-189D327A83D0}">
      <dgm:prSet/>
      <dgm:spPr/>
      <dgm:t>
        <a:bodyPr/>
        <a:lstStyle/>
        <a:p>
          <a:endParaRPr lang="en-US"/>
        </a:p>
      </dgm:t>
    </dgm:pt>
    <dgm:pt modelId="{52B05D43-6E5B-463D-82CD-05F8708E465A}">
      <dgm:prSet phldrT="[Text]"/>
      <dgm:spPr/>
      <dgm:t>
        <a:bodyPr/>
        <a:lstStyle/>
        <a:p>
          <a:r>
            <a:rPr lang="en-US" dirty="0"/>
            <a:t>Physical Sliceform</a:t>
          </a:r>
        </a:p>
      </dgm:t>
    </dgm:pt>
    <dgm:pt modelId="{FF36C475-FFCF-400D-83B4-B017B7E95178}" type="parTrans" cxnId="{768EC812-1C41-4554-AE6B-ED5054F9661E}">
      <dgm:prSet/>
      <dgm:spPr/>
      <dgm:t>
        <a:bodyPr/>
        <a:lstStyle/>
        <a:p>
          <a:endParaRPr lang="en-US"/>
        </a:p>
      </dgm:t>
    </dgm:pt>
    <dgm:pt modelId="{D4B77EB2-56FD-4FC8-A632-342408F2F870}" type="sibTrans" cxnId="{768EC812-1C41-4554-AE6B-ED5054F9661E}">
      <dgm:prSet/>
      <dgm:spPr/>
      <dgm:t>
        <a:bodyPr/>
        <a:lstStyle/>
        <a:p>
          <a:endParaRPr lang="en-US"/>
        </a:p>
      </dgm:t>
    </dgm:pt>
    <dgm:pt modelId="{2EC26345-A6BB-4887-9B31-BF2F4B0DA780}" type="pres">
      <dgm:prSet presAssocID="{C224DE92-ECBE-4558-A7DB-4901C4AD1870}" presName="Name0" presStyleCnt="0">
        <dgm:presLayoutVars>
          <dgm:dir/>
          <dgm:resizeHandles val="exact"/>
        </dgm:presLayoutVars>
      </dgm:prSet>
      <dgm:spPr/>
    </dgm:pt>
    <dgm:pt modelId="{4481C165-260C-4539-AC2B-40BCB484319E}" type="pres">
      <dgm:prSet presAssocID="{80FB6642-3EC1-4C61-977F-571B4CEC2C11}" presName="parTxOnly" presStyleLbl="node1" presStyleIdx="0" presStyleCnt="5">
        <dgm:presLayoutVars>
          <dgm:bulletEnabled val="1"/>
        </dgm:presLayoutVars>
      </dgm:prSet>
      <dgm:spPr/>
    </dgm:pt>
    <dgm:pt modelId="{12778EA0-402D-4B2F-929A-5A5D019A58E4}" type="pres">
      <dgm:prSet presAssocID="{8A8CFB77-348D-4093-9415-670311C218DB}" presName="parSpace" presStyleCnt="0"/>
      <dgm:spPr/>
    </dgm:pt>
    <dgm:pt modelId="{324E2C14-AAB8-4591-9424-8DFA9FB4978E}" type="pres">
      <dgm:prSet presAssocID="{0B5A88F2-F091-43F4-A542-055E9F57764C}" presName="parTxOnly" presStyleLbl="node1" presStyleIdx="1" presStyleCnt="5">
        <dgm:presLayoutVars>
          <dgm:bulletEnabled val="1"/>
        </dgm:presLayoutVars>
      </dgm:prSet>
      <dgm:spPr/>
    </dgm:pt>
    <dgm:pt modelId="{B27E7495-0221-490E-9229-3C30EF59A3F4}" type="pres">
      <dgm:prSet presAssocID="{15B5AB35-3D9D-4DBF-AF79-B931CCD52A28}" presName="parSpace" presStyleCnt="0"/>
      <dgm:spPr/>
    </dgm:pt>
    <dgm:pt modelId="{A114EE7E-B12A-472E-9996-842433830FBA}" type="pres">
      <dgm:prSet presAssocID="{F32E629F-EB82-4667-B33A-FB1C50052108}" presName="parTxOnly" presStyleLbl="node1" presStyleIdx="2" presStyleCnt="5">
        <dgm:presLayoutVars>
          <dgm:bulletEnabled val="1"/>
        </dgm:presLayoutVars>
      </dgm:prSet>
      <dgm:spPr/>
    </dgm:pt>
    <dgm:pt modelId="{8BB995C2-8557-47CB-8B53-8CB3A2639A36}" type="pres">
      <dgm:prSet presAssocID="{8CEAA90E-E615-48D2-A935-CEF3FD68154F}" presName="parSpace" presStyleCnt="0"/>
      <dgm:spPr/>
    </dgm:pt>
    <dgm:pt modelId="{B4D10E47-35C7-4B02-AF65-F593657F0549}" type="pres">
      <dgm:prSet presAssocID="{F4B1AA49-6E58-4977-8C0F-CC64420EDAB5}" presName="parTxOnly" presStyleLbl="node1" presStyleIdx="3" presStyleCnt="5">
        <dgm:presLayoutVars>
          <dgm:bulletEnabled val="1"/>
        </dgm:presLayoutVars>
      </dgm:prSet>
      <dgm:spPr/>
    </dgm:pt>
    <dgm:pt modelId="{D2E9F5D8-6CF1-46B4-8EC9-0AC2B9BE7B5E}" type="pres">
      <dgm:prSet presAssocID="{535960EB-4D40-443E-95FA-1636F73498E2}" presName="parSpace" presStyleCnt="0"/>
      <dgm:spPr/>
    </dgm:pt>
    <dgm:pt modelId="{B1986BC4-BFE7-41FE-B873-EED0FBF3CF14}" type="pres">
      <dgm:prSet presAssocID="{52B05D43-6E5B-463D-82CD-05F8708E465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768EC812-1C41-4554-AE6B-ED5054F9661E}" srcId="{C224DE92-ECBE-4558-A7DB-4901C4AD1870}" destId="{52B05D43-6E5B-463D-82CD-05F8708E465A}" srcOrd="4" destOrd="0" parTransId="{FF36C475-FFCF-400D-83B4-B017B7E95178}" sibTransId="{D4B77EB2-56FD-4FC8-A632-342408F2F870}"/>
    <dgm:cxn modelId="{2C5C712D-5A5F-44CE-8F47-1442F992EAC4}" type="presOf" srcId="{F32E629F-EB82-4667-B33A-FB1C50052108}" destId="{A114EE7E-B12A-472E-9996-842433830FBA}" srcOrd="0" destOrd="0" presId="urn:microsoft.com/office/officeart/2005/8/layout/hChevron3"/>
    <dgm:cxn modelId="{3B711A47-CC3C-4C84-871D-58F3041B4BB4}" type="presOf" srcId="{80FB6642-3EC1-4C61-977F-571B4CEC2C11}" destId="{4481C165-260C-4539-AC2B-40BCB484319E}" srcOrd="0" destOrd="0" presId="urn:microsoft.com/office/officeart/2005/8/layout/hChevron3"/>
    <dgm:cxn modelId="{6E356349-C68A-4803-B8FB-7A2E6F767B72}" srcId="{C224DE92-ECBE-4558-A7DB-4901C4AD1870}" destId="{F32E629F-EB82-4667-B33A-FB1C50052108}" srcOrd="2" destOrd="0" parTransId="{3D65D38A-E816-4198-8CAA-F3492809432B}" sibTransId="{8CEAA90E-E615-48D2-A935-CEF3FD68154F}"/>
    <dgm:cxn modelId="{7ECE2480-8875-46D4-8310-2F1F34DEFF3A}" srcId="{C224DE92-ECBE-4558-A7DB-4901C4AD1870}" destId="{80FB6642-3EC1-4C61-977F-571B4CEC2C11}" srcOrd="0" destOrd="0" parTransId="{7EC93BB2-98AD-4B6B-98BF-EFAA933936D8}" sibTransId="{8A8CFB77-348D-4093-9415-670311C218DB}"/>
    <dgm:cxn modelId="{F9676893-1306-41EA-9EE1-189D327A83D0}" srcId="{C224DE92-ECBE-4558-A7DB-4901C4AD1870}" destId="{F4B1AA49-6E58-4977-8C0F-CC64420EDAB5}" srcOrd="3" destOrd="0" parTransId="{F16D6299-8A01-4979-86B0-6F4DAB4A6E90}" sibTransId="{535960EB-4D40-443E-95FA-1636F73498E2}"/>
    <dgm:cxn modelId="{2BCB6A96-CA90-4F41-AE61-3078FED72133}" type="presOf" srcId="{C224DE92-ECBE-4558-A7DB-4901C4AD1870}" destId="{2EC26345-A6BB-4887-9B31-BF2F4B0DA780}" srcOrd="0" destOrd="0" presId="urn:microsoft.com/office/officeart/2005/8/layout/hChevron3"/>
    <dgm:cxn modelId="{2D29D09B-BFBD-4700-89B7-236A2EE9AF16}" type="presOf" srcId="{0B5A88F2-F091-43F4-A542-055E9F57764C}" destId="{324E2C14-AAB8-4591-9424-8DFA9FB4978E}" srcOrd="0" destOrd="0" presId="urn:microsoft.com/office/officeart/2005/8/layout/hChevron3"/>
    <dgm:cxn modelId="{F39799A3-E9D1-46BB-B45E-6FF9E369B05C}" srcId="{C224DE92-ECBE-4558-A7DB-4901C4AD1870}" destId="{0B5A88F2-F091-43F4-A542-055E9F57764C}" srcOrd="1" destOrd="0" parTransId="{83532691-F11D-4846-AE56-AED6402A532E}" sibTransId="{15B5AB35-3D9D-4DBF-AF79-B931CCD52A28}"/>
    <dgm:cxn modelId="{4E19B9B8-6C2B-484F-914E-ECB321958B27}" type="presOf" srcId="{52B05D43-6E5B-463D-82CD-05F8708E465A}" destId="{B1986BC4-BFE7-41FE-B873-EED0FBF3CF14}" srcOrd="0" destOrd="0" presId="urn:microsoft.com/office/officeart/2005/8/layout/hChevron3"/>
    <dgm:cxn modelId="{989D3DD6-71CB-4F3A-9AEA-BF1895495B1B}" type="presOf" srcId="{F4B1AA49-6E58-4977-8C0F-CC64420EDAB5}" destId="{B4D10E47-35C7-4B02-AF65-F593657F0549}" srcOrd="0" destOrd="0" presId="urn:microsoft.com/office/officeart/2005/8/layout/hChevron3"/>
    <dgm:cxn modelId="{128F71F9-7D34-4AFC-B2BD-B350EEFD1375}" type="presParOf" srcId="{2EC26345-A6BB-4887-9B31-BF2F4B0DA780}" destId="{4481C165-260C-4539-AC2B-40BCB484319E}" srcOrd="0" destOrd="0" presId="urn:microsoft.com/office/officeart/2005/8/layout/hChevron3"/>
    <dgm:cxn modelId="{DD41D8A4-1ED2-42BF-85E0-97C900CAC5B4}" type="presParOf" srcId="{2EC26345-A6BB-4887-9B31-BF2F4B0DA780}" destId="{12778EA0-402D-4B2F-929A-5A5D019A58E4}" srcOrd="1" destOrd="0" presId="urn:microsoft.com/office/officeart/2005/8/layout/hChevron3"/>
    <dgm:cxn modelId="{517026CC-99A5-4F59-BEFF-31AF5A1392B2}" type="presParOf" srcId="{2EC26345-A6BB-4887-9B31-BF2F4B0DA780}" destId="{324E2C14-AAB8-4591-9424-8DFA9FB4978E}" srcOrd="2" destOrd="0" presId="urn:microsoft.com/office/officeart/2005/8/layout/hChevron3"/>
    <dgm:cxn modelId="{CC1AB44F-0C95-4C4A-9359-A9D4B49B8695}" type="presParOf" srcId="{2EC26345-A6BB-4887-9B31-BF2F4B0DA780}" destId="{B27E7495-0221-490E-9229-3C30EF59A3F4}" srcOrd="3" destOrd="0" presId="urn:microsoft.com/office/officeart/2005/8/layout/hChevron3"/>
    <dgm:cxn modelId="{FE3AB474-CC00-4AA8-9109-FB023FC1A946}" type="presParOf" srcId="{2EC26345-A6BB-4887-9B31-BF2F4B0DA780}" destId="{A114EE7E-B12A-472E-9996-842433830FBA}" srcOrd="4" destOrd="0" presId="urn:microsoft.com/office/officeart/2005/8/layout/hChevron3"/>
    <dgm:cxn modelId="{8CA5E8BB-8262-42A5-9008-B8A6D8FEA32F}" type="presParOf" srcId="{2EC26345-A6BB-4887-9B31-BF2F4B0DA780}" destId="{8BB995C2-8557-47CB-8B53-8CB3A2639A36}" srcOrd="5" destOrd="0" presId="urn:microsoft.com/office/officeart/2005/8/layout/hChevron3"/>
    <dgm:cxn modelId="{65EBC474-A271-429C-8437-46A6E3A941D9}" type="presParOf" srcId="{2EC26345-A6BB-4887-9B31-BF2F4B0DA780}" destId="{B4D10E47-35C7-4B02-AF65-F593657F0549}" srcOrd="6" destOrd="0" presId="urn:microsoft.com/office/officeart/2005/8/layout/hChevron3"/>
    <dgm:cxn modelId="{4B3B1CDD-C288-4A46-87BE-62D0CC696F53}" type="presParOf" srcId="{2EC26345-A6BB-4887-9B31-BF2F4B0DA780}" destId="{D2E9F5D8-6CF1-46B4-8EC9-0AC2B9BE7B5E}" srcOrd="7" destOrd="0" presId="urn:microsoft.com/office/officeart/2005/8/layout/hChevron3"/>
    <dgm:cxn modelId="{825BC848-E65E-4CA3-B240-0AEC9C608B78}" type="presParOf" srcId="{2EC26345-A6BB-4887-9B31-BF2F4B0DA780}" destId="{B1986BC4-BFE7-41FE-B873-EED0FBF3CF1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1C165-260C-4539-AC2B-40BCB484319E}">
      <dsp:nvSpPr>
        <dsp:cNvPr id="0" name=""/>
        <dsp:cNvSpPr/>
      </dsp:nvSpPr>
      <dsp:spPr>
        <a:xfrm>
          <a:off x="1209" y="1299256"/>
          <a:ext cx="2357995" cy="9431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3D Model</a:t>
          </a:r>
        </a:p>
      </dsp:txBody>
      <dsp:txXfrm>
        <a:off x="1209" y="1299256"/>
        <a:ext cx="2122196" cy="943198"/>
      </dsp:txXfrm>
    </dsp:sp>
    <dsp:sp modelId="{324E2C14-AAB8-4591-9424-8DFA9FB4978E}">
      <dsp:nvSpPr>
        <dsp:cNvPr id="0" name=""/>
        <dsp:cNvSpPr/>
      </dsp:nvSpPr>
      <dsp:spPr>
        <a:xfrm>
          <a:off x="1887605" y="1299256"/>
          <a:ext cx="2357995" cy="9431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3D Virtual Sliceform</a:t>
          </a:r>
        </a:p>
      </dsp:txBody>
      <dsp:txXfrm>
        <a:off x="2359204" y="1299256"/>
        <a:ext cx="1414797" cy="943198"/>
      </dsp:txXfrm>
    </dsp:sp>
    <dsp:sp modelId="{A114EE7E-B12A-472E-9996-842433830FBA}">
      <dsp:nvSpPr>
        <dsp:cNvPr id="0" name=""/>
        <dsp:cNvSpPr/>
      </dsp:nvSpPr>
      <dsp:spPr>
        <a:xfrm>
          <a:off x="3774002" y="1299256"/>
          <a:ext cx="2357995" cy="9431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Paper Slicing Layout</a:t>
          </a:r>
        </a:p>
      </dsp:txBody>
      <dsp:txXfrm>
        <a:off x="4245601" y="1299256"/>
        <a:ext cx="1414797" cy="943198"/>
      </dsp:txXfrm>
    </dsp:sp>
    <dsp:sp modelId="{B4D10E47-35C7-4B02-AF65-F593657F0549}">
      <dsp:nvSpPr>
        <dsp:cNvPr id="0" name=""/>
        <dsp:cNvSpPr/>
      </dsp:nvSpPr>
      <dsp:spPr>
        <a:xfrm>
          <a:off x="5660398" y="1299256"/>
          <a:ext cx="2357995" cy="9431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Manufacturing</a:t>
          </a:r>
        </a:p>
      </dsp:txBody>
      <dsp:txXfrm>
        <a:off x="6131997" y="1299256"/>
        <a:ext cx="1414797" cy="943198"/>
      </dsp:txXfrm>
    </dsp:sp>
    <dsp:sp modelId="{B1986BC4-BFE7-41FE-B873-EED0FBF3CF14}">
      <dsp:nvSpPr>
        <dsp:cNvPr id="0" name=""/>
        <dsp:cNvSpPr/>
      </dsp:nvSpPr>
      <dsp:spPr>
        <a:xfrm>
          <a:off x="7546795" y="1299256"/>
          <a:ext cx="2357995" cy="94319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Physical Sliceform</a:t>
          </a:r>
        </a:p>
      </dsp:txBody>
      <dsp:txXfrm>
        <a:off x="8018394" y="1299256"/>
        <a:ext cx="1414797" cy="943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098A5-38AA-4108-AD20-286E87F46F75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B78D3-53E8-4A29-9548-16551D534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8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ספר פופאפ של מחזור המים בטבע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3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אפשר לשים לב לשימור של פרטים כמו הקרניים, שנשמרות ולא יהפכו לחתיכות צפות כמו שראינו בהתחלה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90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אני הולך לחרטט פה קצת, ונבין את הרוח הכללית, במקום את הפרטים המדויקים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4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במאמר עצמו יש הוכחה לכך שהבנייה הזו תבטיח בנייה יציבה, אבל חסכתי מלא הגדרות וכאלה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להזכיר את החלק של המימוש, העניין של יצירת הצירים הפיזית, היכולת להרכיב, דומה לבעיות שדיברנו עליהן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9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תכלס הכי כיף!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סרטוני הדגמה, הראשון ליופי השני יותר דומה למה שננסה להראות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7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9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A scaffold is a set of planar polygonal patches in 3D. </a:t>
            </a:r>
          </a:p>
          <a:p>
            <a:r>
              <a:rPr lang="en-US" dirty="0"/>
              <a:t>Folding:</a:t>
            </a:r>
          </a:p>
          <a:p>
            <a:r>
              <a:rPr lang="en-US" dirty="0"/>
              <a:t>g(0) = S and g(1) = S ′ .</a:t>
            </a:r>
          </a:p>
          <a:p>
            <a:r>
              <a:rPr lang="en-US" dirty="0"/>
              <a:t>• g maintains the rigidity of the patches of S, for any</a:t>
            </a:r>
          </a:p>
          <a:p>
            <a:r>
              <a:rPr lang="en-US" dirty="0"/>
              <a:t>t ∈ [0,1].</a:t>
            </a:r>
          </a:p>
          <a:p>
            <a:r>
              <a:rPr lang="en-US" dirty="0"/>
              <a:t>• g maintains the positions of the hinges on the patches</a:t>
            </a:r>
          </a:p>
          <a:p>
            <a:r>
              <a:rPr lang="en-US" dirty="0"/>
              <a:t>of S, for any t ∈ [0,1].</a:t>
            </a:r>
          </a:p>
          <a:p>
            <a:r>
              <a:rPr lang="en-US" dirty="0"/>
              <a:t>A scaffold S is said to be stable if</a:t>
            </a:r>
          </a:p>
          <a:p>
            <a:r>
              <a:rPr lang="en-US" dirty="0"/>
              <a:t>• At least two patches of S intersect each other.</a:t>
            </a:r>
          </a:p>
          <a:p>
            <a:r>
              <a:rPr lang="en-US" dirty="0"/>
              <a:t>• For every two non-coplanar patches p 1 , p 2 ∈ S, there</a:t>
            </a:r>
          </a:p>
          <a:p>
            <a:r>
              <a:rPr lang="en-US" dirty="0"/>
              <a:t>is no other scaffold S ′ ̸= S foldable from S while p 1 ,</a:t>
            </a:r>
          </a:p>
          <a:p>
            <a:r>
              <a:rPr lang="en-US" dirty="0"/>
              <a:t>p 2 are kept stationary..</a:t>
            </a:r>
          </a:p>
          <a:p>
            <a:r>
              <a:rPr lang="en-US" dirty="0"/>
              <a:t>A scaffold S is said to be feasible if</a:t>
            </a:r>
          </a:p>
          <a:p>
            <a:r>
              <a:rPr lang="en-US" dirty="0"/>
              <a:t>• There exists a scaffold S ′ foldable from S, such that the</a:t>
            </a:r>
          </a:p>
          <a:p>
            <a:r>
              <a:rPr lang="en-US" dirty="0"/>
              <a:t>acute angle θ between every two intersecting patches</a:t>
            </a:r>
          </a:p>
          <a:p>
            <a:r>
              <a:rPr lang="en-US" dirty="0"/>
              <a:t>of S ′ satisfies 0 &lt; θ &lt; ϵ, with ϵ arbitrarily small.</a:t>
            </a:r>
          </a:p>
          <a:p>
            <a:r>
              <a:rPr lang="en-US" dirty="0"/>
              <a:t>The respective folding motion is called flat-folding or</a:t>
            </a:r>
          </a:p>
          <a:p>
            <a:r>
              <a:rPr lang="en-US" dirty="0"/>
              <a:t>flattening and S is said to be flat-foldable.</a:t>
            </a:r>
          </a:p>
          <a:p>
            <a:r>
              <a:rPr lang="en-US" dirty="0"/>
              <a:t>• For every t ∈ [0,1], the intermediate scaffold g(t)</a:t>
            </a:r>
          </a:p>
          <a:p>
            <a:r>
              <a:rPr lang="en-US" dirty="0"/>
              <a:t>during the deformation of S to S ′ is stable.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חשוב לציין ש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’</a:t>
            </a:r>
            <a:r>
              <a:rPr lang="he-IL" dirty="0"/>
              <a:t> שונה מ</a:t>
            </a:r>
            <a:r>
              <a:rPr lang="en-US" dirty="0" err="1"/>
              <a:t>p’+p</a:t>
            </a:r>
            <a:endParaRPr lang="en-US" dirty="0"/>
          </a:p>
          <a:p>
            <a:r>
              <a:rPr lang="he-IL" dirty="0"/>
              <a:t>מידת השגיאה מתייחסת במידה מסוימת גם לצורה של החתכים ולא רק להפרש הנפח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2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לסיכום בהינתן קבוצה של חתכים אנחנו יודעים לייצר צילנדר איכותי, השאלה איך נחלק את הקבוצות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הרעיון המרכזי הוא לייצר מבנה פשוט שהמטרה שלו היא לשמר את הטופולוגיה של הגוף בדגש על רכיבי קשירות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ניתן לחשב את </a:t>
            </a:r>
            <a:r>
              <a:rPr lang="en-US" dirty="0"/>
              <a:t>REEB</a:t>
            </a:r>
            <a:r>
              <a:rPr lang="he-IL" dirty="0"/>
              <a:t>  ב</a:t>
            </a:r>
            <a:r>
              <a:rPr lang="en-US" dirty="0"/>
              <a:t>NLOGN</a:t>
            </a:r>
            <a:endParaRPr lang="he-IL" dirty="0"/>
          </a:p>
          <a:p>
            <a:r>
              <a:rPr lang="he-IL" dirty="0"/>
              <a:t>הסיבוכיות של הגרך יכולה להיות גם בגלל קובץ פגום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1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הפישוט הוא איטרטבי עד שלא ניתן לפשט יותר</a:t>
            </a:r>
          </a:p>
          <a:p>
            <a:r>
              <a:rPr lang="he-IL" dirty="0"/>
              <a:t>ניתן לשים לב שעד כה ישנם כבר כמה פרמטרים לא קבועים: ההפרש של חתיכות, השגיאה בצילנדר וחסם האיחוד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B78D3-53E8-4A29-9548-16551D534C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1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9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5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870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24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71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0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0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4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4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58AD-35EE-4047-9833-1FB5044912D9}" type="datetimeFigureOut">
              <a:rPr lang="en-US" smtClean="0"/>
              <a:t>24-Jun-17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70AD-FC63-4C7B-8191-1F2F42F6B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82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  <p:sldLayoutId id="214748423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8386256" cy="2387600"/>
          </a:xfrm>
        </p:spPr>
        <p:txBody>
          <a:bodyPr/>
          <a:lstStyle/>
          <a:p>
            <a:r>
              <a:rPr lang="en-US" dirty="0"/>
              <a:t>Paper Sliceforms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3D For The Poor</a:t>
            </a:r>
          </a:p>
          <a:p>
            <a:r>
              <a:rPr lang="en-US" sz="1600" dirty="0"/>
              <a:t>Michael Kellner</a:t>
            </a:r>
          </a:p>
        </p:txBody>
      </p:sp>
      <p:pic>
        <p:nvPicPr>
          <p:cNvPr id="4100" name="Picture 4" descr="http://www.thisiscolossal.com/wp-content/uploads/2013/02/pape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414" y="-18255"/>
            <a:ext cx="5200586" cy="362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תמונה קשור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413" y="3597512"/>
            <a:ext cx="5200586" cy="32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2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Partitioning Patches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9905999" cy="409294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can describe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limLow>
                                      <m:limLow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in</m:t>
                                        </m:r>
                                      </m:e>
                                      <m:lim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≤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&lt;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mr>
                                        </m:m>
                                      </m:lim>
                                    </m:limLow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𝑒𝑟𝑟</m:t>
                                        </m:r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−1,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+1,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&gt;1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Can be solved as a dynamic programing problem</a:t>
                </a:r>
              </a:p>
              <a:p>
                <a:r>
                  <a:rPr lang="en-US" dirty="0"/>
                  <a:t>The algorithm searches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such as the approximation is close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or reaches a threshold of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9905999" cy="4092947"/>
              </a:xfrm>
              <a:blipFill>
                <a:blip r:embed="rId3"/>
                <a:stretch>
                  <a:fillRect l="-1231" t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06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6640715" cy="420968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We’ll use a Reeb graph</a:t>
                </a:r>
              </a:p>
              <a:p>
                <a:r>
                  <a:rPr lang="en-US" dirty="0"/>
                  <a:t>For a topological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a continuous 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we define equivalence relation ~ such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are in the same connected component</a:t>
                </a:r>
              </a:p>
              <a:p>
                <a:r>
                  <a:rPr lang="en-US" dirty="0"/>
                  <a:t>Reeb graph is the quotient space endowed by ~</a:t>
                </a:r>
              </a:p>
              <a:p>
                <a:r>
                  <a:rPr lang="en-US" dirty="0"/>
                  <a:t>We’ll use height along the axis of slicing as our function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6640715" cy="4209680"/>
              </a:xfrm>
              <a:blipFill>
                <a:blip r:embed="rId3"/>
                <a:stretch>
                  <a:fillRect l="-1835" t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upload.wikimedia.org/wikipedia/commons/4/47/3D-Leveltorus-Reeb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60" y="2097088"/>
            <a:ext cx="4113279" cy="31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05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compute a Reeb graph for both slicing directions</a:t>
            </a:r>
          </a:p>
          <a:p>
            <a:r>
              <a:rPr lang="en-US" dirty="0"/>
              <a:t>We use the partitioning algorithm, on each edge of the graphs</a:t>
            </a:r>
          </a:p>
          <a:p>
            <a:r>
              <a:rPr lang="en-US" dirty="0"/>
              <a:t>Due to the complexity of the model the Reeb graph can be quiet complex</a:t>
            </a:r>
          </a:p>
          <a:p>
            <a:r>
              <a:rPr lang="en-US" dirty="0"/>
              <a:t>We’ll want to simplify the graph before creating the cylinders</a:t>
            </a:r>
          </a:p>
          <a:p>
            <a:pPr lvl="1"/>
            <a:r>
              <a:rPr lang="en-US" dirty="0"/>
              <a:t>Preserve object topology</a:t>
            </a:r>
          </a:p>
          <a:p>
            <a:pPr lvl="1"/>
            <a:r>
              <a:rPr lang="en-US" dirty="0"/>
              <a:t>Reduce number of edges </a:t>
            </a:r>
          </a:p>
        </p:txBody>
      </p:sp>
    </p:spTree>
    <p:extLst>
      <p:ext uri="{BB962C8B-B14F-4D97-AF65-F5344CB8AC3E}">
        <p14:creationId xmlns:p14="http://schemas.microsoft.com/office/powerpoint/2010/main" val="365344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edges,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their corresponding patches groups</a:t>
                </a:r>
              </a:p>
              <a:p>
                <a:r>
                  <a:rPr lang="en-US" dirty="0"/>
                  <a:t>Let’s define:</a:t>
                </a:r>
              </a:p>
              <a:p>
                <a:pPr lvl="1"/>
                <a:r>
                  <a:rPr lang="en-US" dirty="0"/>
                  <a:t>Left merge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left merged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replace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removed</a:t>
                </a:r>
              </a:p>
              <a:p>
                <a:pPr lvl="1"/>
                <a:r>
                  <a:rPr lang="en-US" dirty="0"/>
                  <a:t>Right merge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right merged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replace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is removed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US" dirty="0"/>
                  <a:t> - weight of an edge, the sum the area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 - predefined threshold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1" t="-1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543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7"/>
                <a:ext cx="10181584" cy="3541714"/>
              </a:xfrm>
            </p:spPr>
            <p:txBody>
              <a:bodyPr/>
              <a:lstStyle/>
              <a:p>
                <a:r>
                  <a:rPr lang="en-US" dirty="0"/>
                  <a:t>We’ll use this simplification scheme:</a:t>
                </a:r>
              </a:p>
              <a:p>
                <a:r>
                  <a:rPr lang="en-US" dirty="0"/>
                  <a:t>If a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has only </a:t>
                </a:r>
                <a:r>
                  <a:rPr lang="en-US" b="1" dirty="0"/>
                  <a:t>one</a:t>
                </a:r>
                <a:r>
                  <a:rPr lang="en-US" dirty="0"/>
                  <a:t> outgoing edge/incoming edge and more than </a:t>
                </a:r>
                <a:r>
                  <a:rPr lang="en-US" b="1" dirty="0"/>
                  <a:t>one</a:t>
                </a:r>
                <a:r>
                  <a:rPr lang="en-US" dirty="0"/>
                  <a:t> incoming/outgoing edges then </a:t>
                </a:r>
                <a:r>
                  <a:rPr lang="en-US" b="1" dirty="0"/>
                  <a:t>any</a:t>
                </a:r>
                <a:r>
                  <a:rPr lang="en-US" dirty="0"/>
                  <a:t> incoming/outgoing edge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 are left/right merged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has only </a:t>
                </a:r>
                <a:r>
                  <a:rPr lang="en-US" b="1" dirty="0"/>
                  <a:t>one</a:t>
                </a:r>
                <a:r>
                  <a:rPr lang="en-US" dirty="0"/>
                  <a:t> incoming edge and </a:t>
                </a:r>
                <a:r>
                  <a:rPr lang="en-US" b="1" dirty="0"/>
                  <a:t>one </a:t>
                </a:r>
                <a:r>
                  <a:rPr lang="en-US" dirty="0"/>
                  <a:t>outgoing edge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merged by removing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7"/>
                <a:ext cx="10181584" cy="3541714"/>
              </a:xfrm>
              <a:blipFill>
                <a:blip r:embed="rId3"/>
                <a:stretch>
                  <a:fillRect l="-1198" t="-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45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361" t="14894" r="44149" b="55612"/>
          <a:stretch/>
        </p:blipFill>
        <p:spPr>
          <a:xfrm>
            <a:off x="3001015" y="1977534"/>
            <a:ext cx="6186792" cy="2324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499" t="52451" r="49383" b="22251"/>
          <a:stretch/>
        </p:blipFill>
        <p:spPr>
          <a:xfrm>
            <a:off x="3978645" y="4382274"/>
            <a:ext cx="4231532" cy="19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almost There…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186" t="12700" r="42633" b="20964"/>
          <a:stretch/>
        </p:blipFill>
        <p:spPr>
          <a:xfrm>
            <a:off x="6585624" y="1419226"/>
            <a:ext cx="4367719" cy="47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Scaffold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1" t="30497" r="70639" b="4728"/>
          <a:stretch/>
        </p:blipFill>
        <p:spPr>
          <a:xfrm>
            <a:off x="772741" y="1712068"/>
            <a:ext cx="5321670" cy="4445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375" t="8037" r="44229" b="23326"/>
          <a:stretch/>
        </p:blipFill>
        <p:spPr>
          <a:xfrm>
            <a:off x="6364235" y="1712068"/>
            <a:ext cx="5051847" cy="44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Scaffold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48" t="28369" r="45585" b="25768"/>
          <a:stretch/>
        </p:blipFill>
        <p:spPr>
          <a:xfrm>
            <a:off x="625738" y="2097088"/>
            <a:ext cx="10937345" cy="33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we’re Done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sort of…</a:t>
            </a:r>
          </a:p>
        </p:txBody>
      </p:sp>
      <p:pic>
        <p:nvPicPr>
          <p:cNvPr id="1026" name="Picture 2" descr="https://cdn-jpg2.thedailymeal.com/sites/default/files/styles/tdm_slideshow_large/public/slides/5_fortune%20cookie_Anagramm-Thinkstock.jpg?itok=8NNXDt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72" y="1419226"/>
            <a:ext cx="5557539" cy="36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4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Demonstration</a:t>
            </a:r>
          </a:p>
        </p:txBody>
      </p:sp>
      <p:pic>
        <p:nvPicPr>
          <p:cNvPr id="4" name="Six Amazing Pop-Up Paper Sculptur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111" y="2202839"/>
            <a:ext cx="6502037" cy="3657600"/>
          </a:xfrm>
        </p:spPr>
      </p:pic>
      <p:pic>
        <p:nvPicPr>
          <p:cNvPr id="6" name="b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6227" y="2202839"/>
            <a:ext cx="4876800" cy="365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3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29" t="11585" r="44549" b="10165"/>
          <a:stretch/>
        </p:blipFill>
        <p:spPr>
          <a:xfrm>
            <a:off x="1582366" y="1711203"/>
            <a:ext cx="9027268" cy="46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79" y="1765865"/>
            <a:ext cx="6281664" cy="450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52" y="0"/>
            <a:ext cx="1070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Le-Nguyen, T., Low, K., Ruiz, C. and Le, S. (2013). Automatic Paper Sliceform Design from 3D Solid Models. </a:t>
            </a:r>
            <a:r>
              <a:rPr lang="en-US" i="1" dirty="0"/>
              <a:t>IEEE Transactions on Visualization and Computer Graphics</a:t>
            </a:r>
            <a:r>
              <a:rPr lang="en-US" dirty="0"/>
              <a:t>, 19(11), pp.1795-1807. </a:t>
            </a:r>
          </a:p>
          <a:p>
            <a:r>
              <a:rPr lang="en-US" b="1" dirty="0"/>
              <a:t> </a:t>
            </a:r>
            <a:r>
              <a:rPr lang="en-US" dirty="0"/>
              <a:t>Cole-McLaughlin, K., </a:t>
            </a:r>
            <a:r>
              <a:rPr lang="en-US" dirty="0" err="1"/>
              <a:t>Edelsbrunner</a:t>
            </a:r>
            <a:r>
              <a:rPr lang="en-US" dirty="0"/>
              <a:t>, H., </a:t>
            </a:r>
            <a:r>
              <a:rPr lang="en-US" dirty="0" err="1"/>
              <a:t>Harer</a:t>
            </a:r>
            <a:r>
              <a:rPr lang="en-US" dirty="0"/>
              <a:t>, J., Natarajan, V. and </a:t>
            </a:r>
            <a:r>
              <a:rPr lang="en-US" dirty="0" err="1"/>
              <a:t>Pascucci</a:t>
            </a:r>
            <a:r>
              <a:rPr lang="en-US" dirty="0"/>
              <a:t>, V. (2004). Loops in Reeb Graphs of 2-Manifolds. </a:t>
            </a:r>
            <a:r>
              <a:rPr lang="en-US" i="1" dirty="0"/>
              <a:t>Discrete &amp; Computational Geometry</a:t>
            </a:r>
            <a:r>
              <a:rPr lang="en-US" dirty="0"/>
              <a:t>, 32(2).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8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Overview</a:t>
            </a:r>
          </a:p>
          <a:p>
            <a:r>
              <a:rPr lang="en-US" dirty="0"/>
              <a:t>Sufficient Conditions</a:t>
            </a:r>
          </a:p>
          <a:p>
            <a:r>
              <a:rPr lang="en-US" dirty="0"/>
              <a:t>Cylinder Approximation</a:t>
            </a:r>
          </a:p>
          <a:p>
            <a:r>
              <a:rPr lang="en-US" dirty="0"/>
              <a:t>Topology Preservation</a:t>
            </a:r>
          </a:p>
          <a:p>
            <a:r>
              <a:rPr lang="en-US" dirty="0"/>
              <a:t>Scaffold Generating</a:t>
            </a:r>
          </a:p>
          <a:p>
            <a:r>
              <a:rPr lang="en-US" dirty="0"/>
              <a:t>Scaffold Realization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521" t="22359" r="50932" b="5911"/>
          <a:stretch/>
        </p:blipFill>
        <p:spPr>
          <a:xfrm>
            <a:off x="6094411" y="618518"/>
            <a:ext cx="4455269" cy="55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Existing solutions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Unconnected parts</a:t>
            </a:r>
          </a:p>
          <a:p>
            <a:pPr lvl="1"/>
            <a:r>
              <a:rPr lang="en-US" dirty="0"/>
              <a:t>Ability to assemble</a:t>
            </a:r>
          </a:p>
          <a:p>
            <a:r>
              <a:rPr lang="en-US" dirty="0"/>
              <a:t>The goal is to guarantee validity</a:t>
            </a:r>
          </a:p>
          <a:p>
            <a:r>
              <a:rPr lang="en-US" dirty="0"/>
              <a:t>Related Work</a:t>
            </a:r>
          </a:p>
          <a:p>
            <a:pPr lvl="1"/>
            <a:r>
              <a:rPr lang="en-US" dirty="0"/>
              <a:t>Pop up in general</a:t>
            </a:r>
          </a:p>
          <a:p>
            <a:pPr lvl="1"/>
            <a:r>
              <a:rPr lang="en-US" dirty="0"/>
              <a:t>Shape simplification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75" t="40052" r="53005" b="36544"/>
          <a:stretch/>
        </p:blipFill>
        <p:spPr>
          <a:xfrm>
            <a:off x="5483188" y="2406751"/>
            <a:ext cx="6258779" cy="32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639419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649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28800"/>
            <a:ext cx="5278843" cy="47957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Scaffold, sliceform scaffold and hinges</a:t>
            </a:r>
          </a:p>
          <a:p>
            <a:r>
              <a:rPr lang="en-US" dirty="0"/>
              <a:t>Folding motion</a:t>
            </a:r>
          </a:p>
          <a:p>
            <a:pPr lvl="1"/>
            <a:r>
              <a:rPr lang="en-US" dirty="0"/>
              <a:t>A continuous deformation</a:t>
            </a:r>
          </a:p>
          <a:p>
            <a:pPr lvl="1"/>
            <a:r>
              <a:rPr lang="en-US" dirty="0"/>
              <a:t>Rigidity</a:t>
            </a:r>
          </a:p>
          <a:p>
            <a:pPr lvl="1"/>
            <a:r>
              <a:rPr lang="en-US" dirty="0"/>
              <a:t>Hinges preservation</a:t>
            </a:r>
          </a:p>
          <a:p>
            <a:r>
              <a:rPr lang="en-US" dirty="0"/>
              <a:t>Stable scaffold</a:t>
            </a:r>
          </a:p>
          <a:p>
            <a:pPr lvl="1"/>
            <a:r>
              <a:rPr lang="en-US" dirty="0"/>
              <a:t>Intersection</a:t>
            </a:r>
          </a:p>
          <a:p>
            <a:pPr lvl="1"/>
            <a:r>
              <a:rPr lang="en-US" dirty="0"/>
              <a:t>For every non coplanar patches no stationary folding is possible</a:t>
            </a:r>
          </a:p>
          <a:p>
            <a:r>
              <a:rPr lang="en-US" dirty="0"/>
              <a:t>Feasible scaffold</a:t>
            </a:r>
          </a:p>
          <a:p>
            <a:pPr lvl="1"/>
            <a:r>
              <a:rPr lang="en-US" dirty="0"/>
              <a:t>Flat - foldable</a:t>
            </a:r>
          </a:p>
          <a:p>
            <a:pPr lvl="1"/>
            <a:r>
              <a:rPr lang="en-US" dirty="0"/>
              <a:t>Stable along the way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094412" y="2208178"/>
            <a:ext cx="5278843" cy="4036977"/>
            <a:chOff x="6254934" y="1828800"/>
            <a:chExt cx="5278843" cy="4036977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6254934" y="1828800"/>
              <a:ext cx="5278843" cy="7798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 stable sliceform scaffold is feasible</a:t>
              </a:r>
            </a:p>
            <a:p>
              <a:pPr marL="457200" lvl="1" indent="0" algn="ctr">
                <a:buNone/>
              </a:pP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840535" y="2608637"/>
              <a:ext cx="2107641" cy="3257140"/>
              <a:chOff x="7821065" y="2608637"/>
              <a:chExt cx="2107641" cy="32571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673890" y="2608637"/>
                <a:ext cx="1196478" cy="2772384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947522" y="2879387"/>
                <a:ext cx="1981184" cy="2772384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7821065" y="3093393"/>
                <a:ext cx="1196478" cy="2772384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>
                <a:cxnSpLocks/>
              </p:cNvCxnSpPr>
              <p:nvPr/>
            </p:nvCxnSpPr>
            <p:spPr>
              <a:xfrm flipH="1">
                <a:off x="8296882" y="4156954"/>
                <a:ext cx="543955" cy="32263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cxnSpLocks/>
              </p:cNvCxnSpPr>
              <p:nvPr/>
            </p:nvCxnSpPr>
            <p:spPr>
              <a:xfrm>
                <a:off x="8840837" y="4156954"/>
                <a:ext cx="427596" cy="23346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355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We Need A Stable Perpendicular Sliceform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19818-presscdn-pagely.netdna-ssl.com/wp-content/uploads/684/38/89af4dbc2329a7b2fab27dd5fc20e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81" y="244813"/>
            <a:ext cx="6374860" cy="31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way to Stability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2249487"/>
            <a:ext cx="5560945" cy="3956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Additive and reductive approaches are expensive</a:t>
            </a:r>
          </a:p>
          <a:p>
            <a:r>
              <a:rPr lang="en-US" dirty="0"/>
              <a:t>We want to represent patches with small number of primitives</a:t>
            </a:r>
          </a:p>
          <a:p>
            <a:r>
              <a:rPr lang="en-US" dirty="0"/>
              <a:t>Verify feasibility using only this primitives</a:t>
            </a:r>
          </a:p>
          <a:p>
            <a:r>
              <a:rPr lang="en-US" dirty="0"/>
              <a:t>We start with a slice set</a:t>
            </a:r>
          </a:p>
          <a:p>
            <a:r>
              <a:rPr lang="en-US" dirty="0"/>
              <a:t>Simplify and approximate</a:t>
            </a:r>
          </a:p>
          <a:p>
            <a:r>
              <a:rPr lang="en-US" dirty="0"/>
              <a:t>Use cylinders to create stable scaffold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186" t="12700" r="42633" b="20964"/>
          <a:stretch/>
        </p:blipFill>
        <p:spPr>
          <a:xfrm>
            <a:off x="6780178" y="1414323"/>
            <a:ext cx="4367719" cy="47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6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Partitioning Patches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start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parallel patches</a:t>
                </a:r>
              </a:p>
              <a:p>
                <a:r>
                  <a:rPr lang="en-US" dirty="0"/>
                  <a:t>We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as the union of them on the plane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we create the generalized cylinder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We measure the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𝑒𝑟𝑟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𝑎𝑟𝑒𝑎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𝑎𝑟𝑒𝑎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We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as the minimal error for partitioning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groups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1" t="-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848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7157</TotalTime>
  <Words>1041</Words>
  <Application>Microsoft Office PowerPoint</Application>
  <PresentationFormat>Widescreen</PresentationFormat>
  <Paragraphs>145</Paragraphs>
  <Slides>23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Trebuchet MS</vt:lpstr>
      <vt:lpstr>Tw Cen MT</vt:lpstr>
      <vt:lpstr>Circuit</vt:lpstr>
      <vt:lpstr>Paper Sliceforms</vt:lpstr>
      <vt:lpstr>First, a Demonstration</vt:lpstr>
      <vt:lpstr>Lecture Contents</vt:lpstr>
      <vt:lpstr>Background</vt:lpstr>
      <vt:lpstr>Overview</vt:lpstr>
      <vt:lpstr>Definitions</vt:lpstr>
      <vt:lpstr>So We Need A Stable Perpendicular Sliceform</vt:lpstr>
      <vt:lpstr>The way to Stability</vt:lpstr>
      <vt:lpstr>Partitioning Patches</vt:lpstr>
      <vt:lpstr>Partitioning Patches</vt:lpstr>
      <vt:lpstr>Simplification</vt:lpstr>
      <vt:lpstr>Simplification</vt:lpstr>
      <vt:lpstr>Simplification</vt:lpstr>
      <vt:lpstr>Simplification</vt:lpstr>
      <vt:lpstr>Simplification</vt:lpstr>
      <vt:lpstr>We Are almost There…</vt:lpstr>
      <vt:lpstr>Generating a Scaffold</vt:lpstr>
      <vt:lpstr>Generating a Scaffold</vt:lpstr>
      <vt:lpstr>And we’re Done</vt:lpstr>
      <vt:lpstr>Results</vt:lpstr>
      <vt:lpstr>Results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Sliceforms</dc:title>
  <dc:creator>Michael</dc:creator>
  <cp:lastModifiedBy>Michael</cp:lastModifiedBy>
  <cp:revision>96</cp:revision>
  <dcterms:created xsi:type="dcterms:W3CDTF">2017-06-05T20:47:40Z</dcterms:created>
  <dcterms:modified xsi:type="dcterms:W3CDTF">2017-06-24T16:54:36Z</dcterms:modified>
</cp:coreProperties>
</file>