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24"/>
  </p:notesMasterIdLst>
  <p:sldIdLst>
    <p:sldId id="256" r:id="rId2"/>
    <p:sldId id="257" r:id="rId3"/>
    <p:sldId id="278" r:id="rId4"/>
    <p:sldId id="258" r:id="rId5"/>
    <p:sldId id="280" r:id="rId6"/>
    <p:sldId id="265" r:id="rId7"/>
    <p:sldId id="259" r:id="rId8"/>
    <p:sldId id="269" r:id="rId9"/>
    <p:sldId id="272" r:id="rId10"/>
    <p:sldId id="268" r:id="rId11"/>
    <p:sldId id="266" r:id="rId12"/>
    <p:sldId id="276" r:id="rId13"/>
    <p:sldId id="273" r:id="rId14"/>
    <p:sldId id="267" r:id="rId15"/>
    <p:sldId id="277" r:id="rId16"/>
    <p:sldId id="274" r:id="rId17"/>
    <p:sldId id="275" r:id="rId18"/>
    <p:sldId id="263" r:id="rId19"/>
    <p:sldId id="264" r:id="rId20"/>
    <p:sldId id="270" r:id="rId21"/>
    <p:sldId id="271" r:id="rId22"/>
    <p:sldId id="27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6E2FE9-2732-4CB9-A437-7CF20117B58B}">
          <p14:sldIdLst>
            <p14:sldId id="256"/>
            <p14:sldId id="257"/>
            <p14:sldId id="278"/>
            <p14:sldId id="258"/>
            <p14:sldId id="280"/>
            <p14:sldId id="265"/>
            <p14:sldId id="259"/>
            <p14:sldId id="269"/>
            <p14:sldId id="272"/>
            <p14:sldId id="268"/>
            <p14:sldId id="266"/>
            <p14:sldId id="276"/>
            <p14:sldId id="273"/>
            <p14:sldId id="267"/>
            <p14:sldId id="277"/>
            <p14:sldId id="274"/>
            <p14:sldId id="275"/>
            <p14:sldId id="263"/>
            <p14:sldId id="264"/>
          </p14:sldIdLst>
        </p14:section>
        <p14:section name="Resources" id="{AE7811B3-2728-49AB-8CFD-30A9F3E45124}">
          <p14:sldIdLst>
            <p14:sldId id="270"/>
            <p14:sldId id="271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1414"/>
    <a:srgbClr val="505050"/>
    <a:srgbClr val="0091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80513" autoAdjust="0"/>
  </p:normalViewPr>
  <p:slideViewPr>
    <p:cSldViewPr snapToGrid="0">
      <p:cViewPr varScale="1">
        <p:scale>
          <a:sx n="56" d="100"/>
          <a:sy n="56" d="100"/>
        </p:scale>
        <p:origin x="4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6B6E1-B015-44D6-B93B-0150B433E80F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E3450-51DB-4748-A949-EA7A596D2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7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  <a:p>
            <a:r>
              <a:rPr lang="en-US" dirty="0"/>
              <a:t>Knapsack problem – animal hides in leather industry</a:t>
            </a:r>
          </a:p>
          <a:p>
            <a:r>
              <a:rPr lang="en-US" dirty="0"/>
              <a:t>Strip packing problem – cloth-strip in textile industry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E3450-51DB-4748-A949-EA7A596D24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08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  <a:p>
            <a:r>
              <a:rPr lang="en-US" dirty="0"/>
              <a:t>Knapsack problem – animal hides in leather industry</a:t>
            </a:r>
          </a:p>
          <a:p>
            <a:r>
              <a:rPr lang="en-US" dirty="0"/>
              <a:t>Strip packing problem – cloth-strip in textile industry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E3450-51DB-4748-A949-EA7A596D24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12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possibility is to pick some initial stencil (based on measurements), and then iteratively add stencils, picking the next best one each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E3450-51DB-4748-A949-EA7A596D245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93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E3450-51DB-4748-A949-EA7A596D245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86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Art (1966) – disregard small stencils, use stencils’ convex counterpart, use placement’s envelope (NFP), do bottom-left packing, use meta-stencils (not implemented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Adamowicz</a:t>
            </a:r>
            <a:r>
              <a:rPr lang="en-US" dirty="0" smtClean="0"/>
              <a:t> </a:t>
            </a:r>
            <a:r>
              <a:rPr lang="en-US" dirty="0"/>
              <a:t>and Albano (1976) – rotate and cluster stencils (using NFP) into rectangles, then pack these.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Albano and </a:t>
            </a:r>
            <a:r>
              <a:rPr lang="en-US" dirty="0" err="1" smtClean="0"/>
              <a:t>Sappupo</a:t>
            </a:r>
            <a:r>
              <a:rPr lang="en-US" dirty="0" smtClean="0"/>
              <a:t> (1980) – Like Art’s, but handles non-convex stencils and supports a set of rotations.</a:t>
            </a:r>
          </a:p>
          <a:p>
            <a:r>
              <a:rPr lang="en-US" dirty="0" err="1" smtClean="0"/>
              <a:t>Blazewicz</a:t>
            </a:r>
            <a:r>
              <a:rPr lang="en-US" dirty="0" smtClean="0"/>
              <a:t> </a:t>
            </a:r>
            <a:r>
              <a:rPr lang="en-US" dirty="0"/>
              <a:t>(1993) – improves an initial placement using translations, rotations and swaps.</a:t>
            </a:r>
          </a:p>
          <a:p>
            <a:r>
              <a:rPr lang="en-US" dirty="0" err="1"/>
              <a:t>Dowsland</a:t>
            </a:r>
            <a:r>
              <a:rPr lang="en-US" dirty="0"/>
              <a:t> et al. (1998) – </a:t>
            </a:r>
            <a:r>
              <a:rPr lang="en-US" dirty="0" smtClean="0"/>
              <a:t>‘Jostling for position’, uses </a:t>
            </a:r>
            <a:r>
              <a:rPr lang="en-US" dirty="0"/>
              <a:t>NFP and splits stencils into x-convex subparts.</a:t>
            </a:r>
          </a:p>
          <a:p>
            <a:r>
              <a:rPr lang="en-US" dirty="0"/>
              <a:t>Oliveira et al. (2000) – the basic algorithm is leftmost placement without hole filling. Sequence is either sorted by stencil’s length, area and convexity, or is determined iteratively by best fit. Takes a LOT of time.</a:t>
            </a:r>
          </a:p>
          <a:p>
            <a:pPr rtl="0"/>
            <a:r>
              <a:rPr lang="en-US" dirty="0"/>
              <a:t>Gomes and Oliveira (2002) – </a:t>
            </a:r>
            <a:r>
              <a:rPr lang="en-US" dirty="0" smtClean="0"/>
              <a:t>improved</a:t>
            </a:r>
            <a:r>
              <a:rPr lang="en-US" baseline="0" dirty="0" smtClean="0"/>
              <a:t> TOPOS, </a:t>
            </a:r>
            <a:r>
              <a:rPr lang="en-US" dirty="0" smtClean="0"/>
              <a:t>change </a:t>
            </a:r>
            <a:r>
              <a:rPr lang="en-US" dirty="0"/>
              <a:t>sequence order using 2-exchanges, </a:t>
            </a:r>
            <a:r>
              <a:rPr lang="en-US" dirty="0" smtClean="0"/>
              <a:t>focus on finding </a:t>
            </a:r>
            <a:r>
              <a:rPr lang="en-US" dirty="0"/>
              <a:t>good order using neighborhood and first/best/random local search strategies. Takes EVEN MORE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E3450-51DB-4748-A949-EA7A596D245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30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E3450-51DB-4748-A949-EA7A596D245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20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Lutfiyya</a:t>
            </a:r>
            <a:r>
              <a:rPr lang="en-US" dirty="0"/>
              <a:t> et al. (1992) – Cost function maximizes edgewise adjacency between polygons, overlap is determined using a raster model.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Jain et al. (1992) – SA, </a:t>
            </a:r>
            <a:r>
              <a:rPr lang="en-US" dirty="0" smtClean="0"/>
              <a:t>Addresses the repeated pattern problem, Changing </a:t>
            </a:r>
            <a:r>
              <a:rPr lang="en-US" dirty="0"/>
              <a:t>the repeat distance is part of the neighborhood.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Oliveira et al. (1993) – </a:t>
            </a:r>
            <a:r>
              <a:rPr lang="en-US" dirty="0" smtClean="0"/>
              <a:t>Raster and polygonal variants of SA, neighborhood </a:t>
            </a:r>
            <a:r>
              <a:rPr lang="en-US" dirty="0"/>
              <a:t>only allows translation.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Heckmann</a:t>
            </a:r>
            <a:r>
              <a:rPr lang="en-US" dirty="0"/>
              <a:t> and </a:t>
            </a:r>
            <a:r>
              <a:rPr lang="en-US" dirty="0" err="1"/>
              <a:t>Lengauer</a:t>
            </a:r>
            <a:r>
              <a:rPr lang="en-US" dirty="0"/>
              <a:t> (1995) – 4 stages: Rough placement, Eliminate overlaps, Fine placement with approximates, Fine placement with originals</a:t>
            </a:r>
            <a:r>
              <a:rPr lang="en-US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Theodoracatos</a:t>
            </a:r>
            <a:r>
              <a:rPr lang="en-US" dirty="0" smtClean="0"/>
              <a:t> and </a:t>
            </a:r>
            <a:r>
              <a:rPr lang="en-US" dirty="0" err="1" smtClean="0"/>
              <a:t>Grimsley</a:t>
            </a:r>
            <a:r>
              <a:rPr lang="en-US" dirty="0" smtClean="0"/>
              <a:t> (1995) – SA. Packing circles and polygons (separately).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Bennell</a:t>
            </a:r>
            <a:r>
              <a:rPr lang="en-US" dirty="0"/>
              <a:t> and </a:t>
            </a:r>
            <a:r>
              <a:rPr lang="en-US" dirty="0" err="1"/>
              <a:t>Dowsland</a:t>
            </a:r>
            <a:r>
              <a:rPr lang="en-US" dirty="0"/>
              <a:t> (1999) – </a:t>
            </a:r>
            <a:r>
              <a:rPr lang="en-US" dirty="0" err="1" smtClean="0"/>
              <a:t>Tabu</a:t>
            </a:r>
            <a:r>
              <a:rPr lang="en-US" dirty="0" smtClean="0"/>
              <a:t> </a:t>
            </a:r>
            <a:r>
              <a:rPr lang="en-US" dirty="0" err="1" smtClean="0"/>
              <a:t>Thresholding</a:t>
            </a:r>
            <a:r>
              <a:rPr lang="en-US" dirty="0" smtClean="0"/>
              <a:t> (</a:t>
            </a:r>
            <a:r>
              <a:rPr lang="en-US" dirty="0" err="1" smtClean="0"/>
              <a:t>Tabu</a:t>
            </a:r>
            <a:r>
              <a:rPr lang="en-US" dirty="0" smtClean="0"/>
              <a:t> </a:t>
            </a:r>
            <a:r>
              <a:rPr lang="en-US" dirty="0"/>
              <a:t>Search </a:t>
            </a:r>
            <a:r>
              <a:rPr lang="en-US" dirty="0" smtClean="0"/>
              <a:t>variant </a:t>
            </a:r>
            <a:r>
              <a:rPr lang="en-US" dirty="0"/>
              <a:t>– worsening is allowed, never </a:t>
            </a:r>
            <a:r>
              <a:rPr lang="en-US" dirty="0" smtClean="0"/>
              <a:t>retreating). </a:t>
            </a:r>
            <a:r>
              <a:rPr lang="en-US" dirty="0"/>
              <a:t>Uses horizontal intersection depth.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Egeblad</a:t>
            </a:r>
            <a:r>
              <a:rPr lang="en-US" dirty="0"/>
              <a:t> et al. (2001) – Fast neighborhood search. Leaves local minima/maxima.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E3450-51DB-4748-A949-EA7A596D245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48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Fixed positions – don’t allow translations for the given stencil.</a:t>
            </a:r>
          </a:p>
          <a:p>
            <a:r>
              <a:rPr lang="en-US" dirty="0"/>
              <a:t>Material shape – make a stencil corresponding to a hold and fix its position.</a:t>
            </a:r>
          </a:p>
          <a:p>
            <a:r>
              <a:rPr lang="en-US" dirty="0"/>
              <a:t>Correspondence between stencils – force the stencils to translate together when searching the neighborhood.</a:t>
            </a:r>
          </a:p>
          <a:p>
            <a:r>
              <a:rPr lang="en-US" dirty="0"/>
              <a:t>Pattern symmetries – find a minimum along a legal set of translations instead of a true minimum.</a:t>
            </a:r>
          </a:p>
          <a:p>
            <a:r>
              <a:rPr lang="en-US" dirty="0"/>
              <a:t>Limited rotation angles – </a:t>
            </a:r>
            <a:r>
              <a:rPr lang="en-US" dirty="0" smtClean="0"/>
              <a:t>e.g.</a:t>
            </a:r>
            <a:r>
              <a:rPr lang="en-US" baseline="0" dirty="0" smtClean="0"/>
              <a:t> in fabric. </a:t>
            </a:r>
            <a:r>
              <a:rPr lang="en-US" dirty="0" smtClean="0"/>
              <a:t>Limit rotation.</a:t>
            </a:r>
            <a:endParaRPr lang="en-US" dirty="0"/>
          </a:p>
          <a:p>
            <a:r>
              <a:rPr lang="en-US" dirty="0"/>
              <a:t>Quality areas – divide stencils into a set, corresponding to each quality areas. Move and rotate all set items as a single unit.</a:t>
            </a:r>
          </a:p>
          <a:p>
            <a:r>
              <a:rPr lang="en-US" dirty="0"/>
              <a:t>Margins between polygons – </a:t>
            </a:r>
            <a:r>
              <a:rPr lang="en-US" dirty="0" smtClean="0"/>
              <a:t>Required</a:t>
            </a:r>
            <a:r>
              <a:rPr lang="en-US" baseline="0" dirty="0" smtClean="0"/>
              <a:t> by cutting technologies. </a:t>
            </a:r>
            <a:r>
              <a:rPr lang="en-US" dirty="0" smtClean="0"/>
              <a:t>Enlarge </a:t>
            </a:r>
            <a:r>
              <a:rPr lang="en-US" dirty="0"/>
              <a:t>the polygons, round the corners and remove self intersections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Folding –  symmetric stencils can be placed at the folding 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E3450-51DB-4748-A949-EA7A596D245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7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E3450-51DB-4748-A949-EA7A596D245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30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EC62-A7A3-4B1B-9E38-9663260B25F6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1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3428-D5DB-4D69-8A48-4AD5CF66C635}" type="datetime1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2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1306-D8AB-40F0-8EF2-313944BDDCC2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9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4FDF-E155-4A0D-83DD-79BBD0058F77}" type="datetime1">
              <a:rPr lang="en-US" smtClean="0"/>
              <a:t>6/19/2017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7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3DFD6-398F-4E70-8785-548586DB506A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80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xmlns="" id="{C0EDD797-7CA7-483D-A97F-0B9881302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6E2A-45B7-4F9F-9BAC-45B6E01CA7EF}" type="datetime1">
              <a:rPr lang="en-US" smtClean="0"/>
              <a:t>6/19/2017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C20DCB0F-5338-42FE-B04E-52F31E10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9C24B521-5082-4601-8953-C56027FE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8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>
            <a:lvl2pPr>
              <a:defRPr sz="16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42C6-55D0-4059-AD79-BC992E6B2268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97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A2A0-662A-4850-A7AA-8F2E76A21CF6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6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8EEA-CD5B-4F6E-90F4-9311BCB653F5}" type="datetime1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9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FCCA-77E3-4E5D-99FF-70255F1C611B}" type="datetime1">
              <a:rPr lang="en-US" smtClean="0"/>
              <a:t>6/19/2017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7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C052-0C9E-455F-B585-E9E820BDCD67}" type="datetime1">
              <a:rPr lang="en-US" smtClean="0"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5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04D8-02D6-4EAC-9B5C-43EC04974967}" type="datetime1">
              <a:rPr lang="en-US" smtClean="0"/>
              <a:t>6/19/2017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9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DFE7-79B4-4FC5-9D57-C6DE0527A311}" type="datetime1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75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77774AE-A028-4729-99BC-CEAEBFFB6187}" type="datetime1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15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0C4BABF-3612-493A-BB27-8A7493EC9BEB}" type="datetime1">
              <a:rPr lang="en-US" smtClean="0"/>
              <a:t>6/19/2017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AF497583-82E3-493F-AB2B-BBED3A72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12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vgnest.com/" TargetMode="External"/><Relationship Id="rId2" Type="http://schemas.openxmlformats.org/officeDocument/2006/relationships/hyperlink" Target="http://www.diku.dk/forskning/Publikationer/tekniske_rapporter/2003/03-03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Jack000/SVGnes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B17387-DAFA-4F7B-B449-A20E9EC383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Nesting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0916EE0-3AC7-4CEE-9B4C-B459087EC7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Shachaf Ben </a:t>
            </a:r>
            <a:r>
              <a:rPr lang="en-US" dirty="0" err="1"/>
              <a:t>Jakov</a:t>
            </a:r>
            <a:endParaRPr lang="en-US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CF05B3F7-BFB5-4BC5-9C8B-A7F3031DA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3329961"/>
            <a:ext cx="1257143" cy="1257143"/>
          </a:xfrm>
          <a:prstGeom prst="rect">
            <a:avLst/>
          </a:prstGeom>
        </p:spPr>
      </p:pic>
      <p:sp>
        <p:nvSpPr>
          <p:cNvPr id="29" name="Arrow: Right 28">
            <a:extLst>
              <a:ext uri="{FF2B5EF4-FFF2-40B4-BE49-F238E27FC236}">
                <a16:creationId xmlns:a16="http://schemas.microsoft.com/office/drawing/2014/main" xmlns="" id="{0DB1332E-78DB-4175-A796-43892C03D435}"/>
              </a:ext>
            </a:extLst>
          </p:cNvPr>
          <p:cNvSpPr/>
          <p:nvPr/>
        </p:nvSpPr>
        <p:spPr>
          <a:xfrm>
            <a:off x="4055817" y="3802266"/>
            <a:ext cx="1497258" cy="312534"/>
          </a:xfrm>
          <a:prstGeom prst="rightArrow">
            <a:avLst>
              <a:gd name="adj1" fmla="val 50000"/>
              <a:gd name="adj2" fmla="val 95131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6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9F8652-F329-40C1-A2B6-092690942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Legal placement methods</a:t>
            </a:r>
          </a:p>
          <a:p>
            <a:pPr lvl="1"/>
            <a:r>
              <a:rPr lang="en-US" dirty="0"/>
              <a:t>Never violate the overlay constraint.</a:t>
            </a:r>
          </a:p>
          <a:p>
            <a:r>
              <a:rPr lang="en-US" dirty="0"/>
              <a:t>Relaxed placement methods</a:t>
            </a:r>
          </a:p>
          <a:p>
            <a:pPr lvl="1"/>
            <a:r>
              <a:rPr lang="en-US" dirty="0"/>
              <a:t>Allow overlay as part of the solution process.</a:t>
            </a:r>
          </a:p>
          <a:p>
            <a:pPr lvl="1"/>
            <a:r>
              <a:rPr lang="en-US" dirty="0"/>
              <a:t>A legal placement is achieved when overlay is 0.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060329-84EF-4A2B-A69F-2BEC2531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E86E-A854-4737-8872-171901E489A6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AAB0C1-4296-4512-A061-3976F31D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8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Placement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9F8652-F329-40C1-A2B6-092690942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Usually sequential:</a:t>
            </a:r>
          </a:p>
          <a:p>
            <a:pPr lvl="1"/>
            <a:r>
              <a:rPr lang="en-US" dirty="0"/>
              <a:t>Determine a sequence of stencils (randomly or sorting according to some measure).</a:t>
            </a:r>
          </a:p>
          <a:p>
            <a:pPr lvl="1"/>
            <a:r>
              <a:rPr lang="en-US" dirty="0"/>
              <a:t>Place the stencils with some first/best fit algorithm (typically on the contour of the placement done so far).</a:t>
            </a:r>
          </a:p>
          <a:p>
            <a:pPr lvl="1"/>
            <a:r>
              <a:rPr lang="en-US" dirty="0"/>
              <a:t>Evaluate the quality of the placement, and if necessary, restart with a different sequence (randomly or using some heuristic).</a:t>
            </a:r>
          </a:p>
          <a:p>
            <a:r>
              <a:rPr lang="en-US" dirty="0"/>
              <a:t>Non-sequential are very similar to the other placement method.</a:t>
            </a:r>
          </a:p>
          <a:p>
            <a:r>
              <a:rPr lang="en-US" dirty="0" smtClean="0"/>
              <a:t>“Fast </a:t>
            </a:r>
            <a:r>
              <a:rPr lang="en-US" dirty="0"/>
              <a:t>and </a:t>
            </a:r>
            <a:r>
              <a:rPr lang="en-US" dirty="0" smtClean="0"/>
              <a:t>dumb”.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060329-84EF-4A2B-A69F-2BEC2531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E86E-A854-4737-8872-171901E489A6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AAB0C1-4296-4512-A061-3976F31D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9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Placement Methods - Simulation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060329-84EF-4A2B-A69F-2BEC2531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E86E-A854-4737-8872-171901E489A6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AAB0C1-4296-4512-A061-3976F31D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12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246A2CB-B4EB-472D-859C-08EB18CAE520}"/>
              </a:ext>
            </a:extLst>
          </p:cNvPr>
          <p:cNvSpPr/>
          <p:nvPr/>
        </p:nvSpPr>
        <p:spPr>
          <a:xfrm>
            <a:off x="457200" y="2748887"/>
            <a:ext cx="36576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FB947062-1E45-456F-A86A-485267864251}"/>
              </a:ext>
            </a:extLst>
          </p:cNvPr>
          <p:cNvSpPr/>
          <p:nvPr/>
        </p:nvSpPr>
        <p:spPr>
          <a:xfrm>
            <a:off x="4663440" y="29146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06110A3D-8BF4-47D4-95BD-3266A635BD0E}"/>
              </a:ext>
            </a:extLst>
          </p:cNvPr>
          <p:cNvSpPr/>
          <p:nvPr/>
        </p:nvSpPr>
        <p:spPr>
          <a:xfrm>
            <a:off x="4663440" y="412048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xmlns="" id="{13C9DAF2-294D-4EB1-8CB5-DEB6C675F77C}"/>
              </a:ext>
            </a:extLst>
          </p:cNvPr>
          <p:cNvSpPr/>
          <p:nvPr/>
        </p:nvSpPr>
        <p:spPr>
          <a:xfrm>
            <a:off x="4590288" y="532606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D329285-3700-48F8-BDA8-3B461EDAE153}"/>
              </a:ext>
            </a:extLst>
          </p:cNvPr>
          <p:cNvSpPr/>
          <p:nvPr/>
        </p:nvSpPr>
        <p:spPr>
          <a:xfrm>
            <a:off x="6035040" y="29146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3042503-D9E3-4579-A181-E98F3D907918}"/>
              </a:ext>
            </a:extLst>
          </p:cNvPr>
          <p:cNvSpPr/>
          <p:nvPr/>
        </p:nvSpPr>
        <p:spPr>
          <a:xfrm>
            <a:off x="6035040" y="412048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xmlns="" id="{32E472D0-AE21-4C6A-918F-B3ECE5955073}"/>
              </a:ext>
            </a:extLst>
          </p:cNvPr>
          <p:cNvSpPr/>
          <p:nvPr/>
        </p:nvSpPr>
        <p:spPr>
          <a:xfrm>
            <a:off x="5961888" y="532606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8104A36-A6F0-4C78-AF16-146E5AF4B1B4}"/>
              </a:ext>
            </a:extLst>
          </p:cNvPr>
          <p:cNvSpPr/>
          <p:nvPr/>
        </p:nvSpPr>
        <p:spPr>
          <a:xfrm>
            <a:off x="7330016" y="29146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17240F11-CBC6-42D3-8346-4EBB41D86289}"/>
              </a:ext>
            </a:extLst>
          </p:cNvPr>
          <p:cNvSpPr/>
          <p:nvPr/>
        </p:nvSpPr>
        <p:spPr>
          <a:xfrm>
            <a:off x="7330016" y="412048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xmlns="" id="{DE5EDF68-5454-47F1-B796-E01294658363}"/>
              </a:ext>
            </a:extLst>
          </p:cNvPr>
          <p:cNvSpPr/>
          <p:nvPr/>
        </p:nvSpPr>
        <p:spPr>
          <a:xfrm>
            <a:off x="7256864" y="532606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4BC9775-C8C1-426C-A861-2892F8154CC8}"/>
              </a:ext>
            </a:extLst>
          </p:cNvPr>
          <p:cNvSpPr/>
          <p:nvPr/>
        </p:nvSpPr>
        <p:spPr>
          <a:xfrm>
            <a:off x="8624992" y="29146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09854DC3-ECBD-4EE9-87A3-9FE8A01A30CD}"/>
              </a:ext>
            </a:extLst>
          </p:cNvPr>
          <p:cNvSpPr/>
          <p:nvPr/>
        </p:nvSpPr>
        <p:spPr>
          <a:xfrm>
            <a:off x="8624992" y="412048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195B8A21-68DA-405A-BBDE-8DD2BE4087CC}"/>
              </a:ext>
            </a:extLst>
          </p:cNvPr>
          <p:cNvSpPr/>
          <p:nvPr/>
        </p:nvSpPr>
        <p:spPr>
          <a:xfrm>
            <a:off x="8551840" y="532606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6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33333E-6 L -0.34505 -0.025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53" y="-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0.00139 L -0.38255 -0.025 " pathEditMode="relative" rAng="0" ptsTypes="AA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28" y="-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3.33333E-6 L -0.41367 -0.025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90" y="-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3.33333E-6 L -0.44492 -0.025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53" y="-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2.59259E-6 L -0.34505 -0.06759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53" y="-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2.59259E-6 L -0.38255 -0.06759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28" y="-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59259E-6 L -0.41367 -0.06759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90" y="-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59259E-6 L -0.44492 -0.06759 " pathEditMode="relative" rAng="0" ptsTypes="AA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53" y="-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2.96296E-6 L -0.3388 -0.10834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40" y="-5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2.96296E-6 L -0.40768 -0.10996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91" y="-5509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78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96296E-6 L -0.4707 -0.10834 " pathEditMode="relative" rAng="0" ptsTypes="AA"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42" y="-5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96296E-6 L -0.53307 -0.10996 " pathEditMode="relative" rAng="0" ptsTypes="AA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54" y="-5509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6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4" grpId="2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0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Placement Methods -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9F8652-F329-40C1-A2B6-092690942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Art (1966) – First sequential algorithm.</a:t>
            </a:r>
          </a:p>
          <a:p>
            <a:r>
              <a:rPr lang="en-US" dirty="0" err="1" smtClean="0"/>
              <a:t>Blazewicz</a:t>
            </a:r>
            <a:r>
              <a:rPr lang="en-US" dirty="0" smtClean="0"/>
              <a:t> </a:t>
            </a:r>
            <a:r>
              <a:rPr lang="en-US" dirty="0"/>
              <a:t>(1993) – Non-sequential algorithm, uses a meta heuristic function.</a:t>
            </a:r>
          </a:p>
          <a:p>
            <a:r>
              <a:rPr lang="en-US" dirty="0" err="1"/>
              <a:t>Heistermann</a:t>
            </a:r>
            <a:r>
              <a:rPr lang="en-US" dirty="0"/>
              <a:t> and </a:t>
            </a:r>
            <a:r>
              <a:rPr lang="en-US" dirty="0" err="1"/>
              <a:t>Lengaur</a:t>
            </a:r>
            <a:r>
              <a:rPr lang="en-US" dirty="0"/>
              <a:t> (1995) – Approximates stencils. Handles irregular material, quality zones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Oliveira et al. (2000) – TOPOS – A combination of 126 algorithms. Sorts/Best-fits stencils based on length, area and convexity.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060329-84EF-4A2B-A69F-2BEC2531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E86E-A854-4737-8872-171901E489A6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AAB0C1-4296-4512-A061-3976F31D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5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Relaxed </a:t>
            </a:r>
            <a:r>
              <a:rPr lang="en-US" dirty="0" smtClean="0"/>
              <a:t>Placement Methods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9F8652-F329-40C1-A2B6-092690942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Steps:	</a:t>
            </a:r>
          </a:p>
          <a:p>
            <a:pPr lvl="1"/>
            <a:r>
              <a:rPr lang="en-US" dirty="0"/>
              <a:t>Construct an initial placement (can be random, may use legal placement methods).</a:t>
            </a:r>
          </a:p>
          <a:p>
            <a:pPr lvl="1"/>
            <a:r>
              <a:rPr lang="en-US" dirty="0"/>
              <a:t>Introduce a set of moves (translations, rotations, flips) to define the neighborhood of solutions.</a:t>
            </a:r>
          </a:p>
          <a:p>
            <a:pPr lvl="1"/>
            <a:r>
              <a:rPr lang="en-US" dirty="0"/>
              <a:t>Search the neighborhood of the current placement for a minimum overlap, by iteratively improving the current placement (thus decreasing the total overlap).</a:t>
            </a:r>
          </a:p>
          <a:p>
            <a:r>
              <a:rPr lang="en-US" dirty="0"/>
              <a:t>Searching the neighborhood involves using a meta heuristic method.</a:t>
            </a:r>
          </a:p>
          <a:p>
            <a:r>
              <a:rPr lang="en-US" dirty="0" smtClean="0"/>
              <a:t>“Slow </a:t>
            </a:r>
            <a:r>
              <a:rPr lang="en-US" dirty="0"/>
              <a:t>but </a:t>
            </a:r>
            <a:r>
              <a:rPr lang="en-US" dirty="0" smtClean="0"/>
              <a:t>smart”.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060329-84EF-4A2B-A69F-2BEC2531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E86E-A854-4737-8872-171901E489A6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AAB0C1-4296-4512-A061-3976F31D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6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Relaxed Placement Methods - Simulation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060329-84EF-4A2B-A69F-2BEC2531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E86E-A854-4737-8872-171901E489A6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AAB0C1-4296-4512-A061-3976F31D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15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246A2CB-B4EB-472D-859C-08EB18CAE520}"/>
              </a:ext>
            </a:extLst>
          </p:cNvPr>
          <p:cNvSpPr/>
          <p:nvPr/>
        </p:nvSpPr>
        <p:spPr>
          <a:xfrm>
            <a:off x="457200" y="2748887"/>
            <a:ext cx="36576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FB947062-1E45-456F-A86A-485267864251}"/>
              </a:ext>
            </a:extLst>
          </p:cNvPr>
          <p:cNvSpPr/>
          <p:nvPr/>
        </p:nvSpPr>
        <p:spPr>
          <a:xfrm>
            <a:off x="4663440" y="29146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06110A3D-8BF4-47D4-95BD-3266A635BD0E}"/>
              </a:ext>
            </a:extLst>
          </p:cNvPr>
          <p:cNvSpPr/>
          <p:nvPr/>
        </p:nvSpPr>
        <p:spPr>
          <a:xfrm>
            <a:off x="4663440" y="412048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xmlns="" id="{13C9DAF2-294D-4EB1-8CB5-DEB6C675F77C}"/>
              </a:ext>
            </a:extLst>
          </p:cNvPr>
          <p:cNvSpPr/>
          <p:nvPr/>
        </p:nvSpPr>
        <p:spPr>
          <a:xfrm>
            <a:off x="4590288" y="532606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D329285-3700-48F8-BDA8-3B461EDAE153}"/>
              </a:ext>
            </a:extLst>
          </p:cNvPr>
          <p:cNvSpPr/>
          <p:nvPr/>
        </p:nvSpPr>
        <p:spPr>
          <a:xfrm>
            <a:off x="6035040" y="29146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3042503-D9E3-4579-A181-E98F3D907918}"/>
              </a:ext>
            </a:extLst>
          </p:cNvPr>
          <p:cNvSpPr/>
          <p:nvPr/>
        </p:nvSpPr>
        <p:spPr>
          <a:xfrm>
            <a:off x="6035040" y="412048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xmlns="" id="{32E472D0-AE21-4C6A-918F-B3ECE5955073}"/>
              </a:ext>
            </a:extLst>
          </p:cNvPr>
          <p:cNvSpPr/>
          <p:nvPr/>
        </p:nvSpPr>
        <p:spPr>
          <a:xfrm>
            <a:off x="5961888" y="532606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8104A36-A6F0-4C78-AF16-146E5AF4B1B4}"/>
              </a:ext>
            </a:extLst>
          </p:cNvPr>
          <p:cNvSpPr/>
          <p:nvPr/>
        </p:nvSpPr>
        <p:spPr>
          <a:xfrm>
            <a:off x="7330016" y="29146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17240F11-CBC6-42D3-8346-4EBB41D86289}"/>
              </a:ext>
            </a:extLst>
          </p:cNvPr>
          <p:cNvSpPr/>
          <p:nvPr/>
        </p:nvSpPr>
        <p:spPr>
          <a:xfrm>
            <a:off x="7330016" y="412048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xmlns="" id="{DE5EDF68-5454-47F1-B796-E01294658363}"/>
              </a:ext>
            </a:extLst>
          </p:cNvPr>
          <p:cNvSpPr/>
          <p:nvPr/>
        </p:nvSpPr>
        <p:spPr>
          <a:xfrm>
            <a:off x="7256864" y="532606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4BC9775-C8C1-426C-A861-2892F8154CC8}"/>
              </a:ext>
            </a:extLst>
          </p:cNvPr>
          <p:cNvSpPr/>
          <p:nvPr/>
        </p:nvSpPr>
        <p:spPr>
          <a:xfrm>
            <a:off x="8624992" y="29146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09854DC3-ECBD-4EE9-87A3-9FE8A01A30CD}"/>
              </a:ext>
            </a:extLst>
          </p:cNvPr>
          <p:cNvSpPr/>
          <p:nvPr/>
        </p:nvSpPr>
        <p:spPr>
          <a:xfrm>
            <a:off x="8624992" y="412048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195B8A21-68DA-405A-BBDE-8DD2BE4087CC}"/>
              </a:ext>
            </a:extLst>
          </p:cNvPr>
          <p:cNvSpPr/>
          <p:nvPr/>
        </p:nvSpPr>
        <p:spPr>
          <a:xfrm>
            <a:off x="8551840" y="532606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xmlns="" id="{61F8977C-58CF-4BC0-83C3-6ACAE7418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3440" y="2224300"/>
            <a:ext cx="6709845" cy="526600"/>
          </a:xfrm>
        </p:spPr>
        <p:txBody>
          <a:bodyPr>
            <a:normAutofit/>
          </a:bodyPr>
          <a:lstStyle/>
          <a:p>
            <a:r>
              <a:rPr lang="en-US" dirty="0"/>
              <a:t>Start with an Initial placement.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xmlns="" id="{5F01346E-538C-4081-840B-B16450CBC7AD}"/>
              </a:ext>
            </a:extLst>
          </p:cNvPr>
          <p:cNvSpPr txBox="1">
            <a:spLocks/>
          </p:cNvSpPr>
          <p:nvPr/>
        </p:nvSpPr>
        <p:spPr>
          <a:xfrm>
            <a:off x="4663440" y="2750900"/>
            <a:ext cx="6709845" cy="107815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Then iteratively search the neighborhood for an improved placement until a solution is found.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501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33333E-6 L -0.20755 0.05277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78" y="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0.00139 L -0.40911 0.15277 " pathEditMode="relative" rAng="0" ptsTypes="AA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56" y="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3.33333E-6 L -0.52617 0.01782 " pathEditMode="relative" rAng="0" ptsTypes="AA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15" y="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3.33333E-6 L -0.48242 0.19352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28" y="9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2.59259E-6 L -0.18724 -0.18287 " pathEditMode="relative" rAng="0" ptsTypes="AA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62" y="-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2.59259E-6 L -0.33333 0.02963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67" y="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59259E-6 L -0.33867 0.06667 " pathEditMode="relative" rAng="0" ptsTypes="AA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4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59259E-6 L -0.57226 -0.13333 " pathEditMode="relative" rAng="0" ptsTypes="AA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20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2.96296E-6 L -0.30156 -0.28496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0" y="-1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2.96296E-6 L -0.2776 -0.28496 " pathEditMode="relative" rAng="0" ptsTypes="AA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80" y="-14259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1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500"/>
                            </p:stCondLst>
                            <p:childTnLst>
                              <p:par>
                                <p:cTn id="8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96296E-6 L -0.44518 -0.24237 " pathEditMode="relative" rAng="0" ptsTypes="AA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66" y="-1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96296E-6 L -0.65169 -0.1757 " pathEditMode="relative" rAng="0" ptsTypes="AA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09" y="-8796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9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755 0.05277 L -0.34505 -0.02477 " pathEditMode="relative" rAng="0" ptsTypes="AA">
                                      <p:cBhvr>
                                        <p:cTn id="9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22" y="-3958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912 0.15278 L -0.38255 -0.02477 " pathEditMode="relative" rAng="0" ptsTypes="AA">
                                      <p:cBhvr>
                                        <p:cTn id="10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7" y="-9167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617 0.01783 L -0.41367 -0.02477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25" y="-2361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242 0.19352 L -0.44492 -0.02477 " pathEditMode="relative" rAng="0" ptsTypes="AA">
                                      <p:cBhvr>
                                        <p:cTn id="10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" y="-11111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724 -0.18287 L -0.34505 -0.0669 " pathEditMode="relative" rAng="0" ptsTypes="AA">
                                      <p:cBhvr>
                                        <p:cTn id="10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3" y="5648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333 0.02963 L -0.38255 -0.0669 " pathEditMode="relative" rAng="0" ptsTypes="AA">
                                      <p:cBhvr>
                                        <p:cTn id="10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3" y="-4838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867 0.06667 L -0.41367 -0.0669 " pathEditMode="relative" rAng="0" ptsTypes="AA">
                                      <p:cBhvr>
                                        <p:cTn id="1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669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226 -0.13333 L -0.44492 -0.0669 " pathEditMode="relative" rAng="0" ptsTypes="AA">
                                      <p:cBhvr>
                                        <p:cTn id="1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9" y="3310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156 -0.28496 L -0.33906 -0.10973 " pathEditMode="relative" rAng="0" ptsTypes="AA">
                                      <p:cBhvr>
                                        <p:cTn id="1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" y="875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76 -0.28496 L -0.40807 -0.10973 " pathEditMode="relative" rAng="0" ptsTypes="AA">
                                      <p:cBhvr>
                                        <p:cTn id="1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23" y="8750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518 -0.24236 L -0.4707 -0.10973 " pathEditMode="relative" rAng="0" ptsTypes="AA">
                                      <p:cBhvr>
                                        <p:cTn id="1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6" y="6620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5169 -0.1757 L -0.53346 -0.10973 " pathEditMode="relative" rAng="0" ptsTypes="AA">
                                      <p:cBhvr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11" y="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0" grpId="3" animBg="1"/>
      <p:bldP spid="35" grpId="0" build="p"/>
      <p:bldP spid="3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Relaxed </a:t>
            </a:r>
            <a:r>
              <a:rPr lang="en-US" dirty="0" smtClean="0"/>
              <a:t>Placement Methods </a:t>
            </a:r>
            <a:r>
              <a:rPr lang="en-US" dirty="0"/>
              <a:t>-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9F8652-F329-40C1-A2B6-092690942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Lutfiyya</a:t>
            </a:r>
            <a:r>
              <a:rPr lang="en-US" dirty="0"/>
              <a:t> et al. (1992) – Fine tunes the Simulated Annealing techniques.</a:t>
            </a:r>
          </a:p>
          <a:p>
            <a:r>
              <a:rPr lang="en-US" dirty="0" err="1" smtClean="0"/>
              <a:t>Heckmann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Lengauer</a:t>
            </a:r>
            <a:r>
              <a:rPr lang="en-US" dirty="0"/>
              <a:t> (1995) – SA in 4 stages. Approximates polygons.</a:t>
            </a:r>
          </a:p>
          <a:p>
            <a:r>
              <a:rPr lang="en-US" dirty="0" err="1" smtClean="0"/>
              <a:t>Jakobs</a:t>
            </a:r>
            <a:r>
              <a:rPr lang="en-US" dirty="0" smtClean="0"/>
              <a:t> </a:t>
            </a:r>
            <a:r>
              <a:rPr lang="en-US" dirty="0"/>
              <a:t>(1996) – Genetic algorithm. Packs bounding rectangles.</a:t>
            </a:r>
          </a:p>
          <a:p>
            <a:r>
              <a:rPr lang="en-US" dirty="0" err="1" smtClean="0"/>
              <a:t>Egeblad</a:t>
            </a:r>
            <a:r>
              <a:rPr lang="en-US" dirty="0" smtClean="0"/>
              <a:t> </a:t>
            </a:r>
            <a:r>
              <a:rPr lang="en-US" dirty="0"/>
              <a:t>et al. (2001) – Guided Local Search.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060329-84EF-4A2B-A69F-2BEC2531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E86E-A854-4737-8872-171901E489A6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AAB0C1-4296-4512-A061-3976F31D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Considering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9F8652-F329-40C1-A2B6-092690942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Fixed </a:t>
            </a:r>
            <a:r>
              <a:rPr lang="en-US" dirty="0" smtClean="0"/>
              <a:t>positions</a:t>
            </a:r>
          </a:p>
          <a:p>
            <a:r>
              <a:rPr lang="en-US" dirty="0" smtClean="0"/>
              <a:t>Material shape</a:t>
            </a:r>
          </a:p>
          <a:p>
            <a:r>
              <a:rPr lang="en-US" dirty="0" smtClean="0"/>
              <a:t>Correspondence </a:t>
            </a:r>
            <a:r>
              <a:rPr lang="en-US" dirty="0"/>
              <a:t>between stencils </a:t>
            </a:r>
            <a:r>
              <a:rPr lang="en-US" dirty="0" smtClean="0"/>
              <a:t>(e.g. vertical/horizontal </a:t>
            </a:r>
            <a:r>
              <a:rPr lang="en-US" dirty="0"/>
              <a:t>line).</a:t>
            </a:r>
          </a:p>
          <a:p>
            <a:r>
              <a:rPr lang="en-US" dirty="0"/>
              <a:t>Pattern </a:t>
            </a:r>
            <a:r>
              <a:rPr lang="en-US" dirty="0" smtClean="0"/>
              <a:t>symmetries</a:t>
            </a:r>
            <a:endParaRPr lang="en-US" dirty="0"/>
          </a:p>
          <a:p>
            <a:r>
              <a:rPr lang="en-US" dirty="0"/>
              <a:t>Limited rotation </a:t>
            </a:r>
            <a:r>
              <a:rPr lang="en-US" dirty="0" smtClean="0"/>
              <a:t>angles</a:t>
            </a:r>
            <a:endParaRPr lang="en-US" dirty="0"/>
          </a:p>
          <a:p>
            <a:r>
              <a:rPr lang="en-US" dirty="0"/>
              <a:t>Quality areas </a:t>
            </a:r>
            <a:r>
              <a:rPr lang="en-US" dirty="0" smtClean="0"/>
              <a:t>and requirements</a:t>
            </a:r>
            <a:endParaRPr lang="en-US" dirty="0"/>
          </a:p>
          <a:p>
            <a:r>
              <a:rPr lang="en-US" dirty="0"/>
              <a:t>Margins between </a:t>
            </a:r>
            <a:r>
              <a:rPr lang="en-US" dirty="0" smtClean="0"/>
              <a:t>polygons</a:t>
            </a:r>
            <a:endParaRPr lang="en-US" dirty="0"/>
          </a:p>
          <a:p>
            <a:r>
              <a:rPr lang="en-US" dirty="0" smtClean="0"/>
              <a:t>Folding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D8A3A2-F075-44B4-8F09-8A3CBBE6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5197-879D-497E-889E-E68EA7877ECE}" type="datetime1">
              <a:rPr lang="en-US" smtClean="0"/>
              <a:t>6/19/2017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03C3B33-8404-47ED-821C-28BAF559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8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26DE404-B427-453C-AD1A-D2C32279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B1A-ED92-4250-BC26-9E5BF575ABD9}" type="datetime1">
              <a:rPr lang="en-US" smtClean="0"/>
              <a:t>6/19/2017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38A941-DA9F-4045-9ACD-888925E70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1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7EF772-BAA5-4BFC-8CBA-DA693EEB0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Fast Neighborhood Search for the Nesting Problem </a:t>
            </a:r>
            <a:r>
              <a:rPr lang="en-US" sz="1400" dirty="0"/>
              <a:t>(by Benny </a:t>
            </a:r>
            <a:r>
              <a:rPr lang="en-US" sz="1400" dirty="0" err="1"/>
              <a:t>Kjær</a:t>
            </a:r>
            <a:r>
              <a:rPr lang="en-US" sz="1400" dirty="0"/>
              <a:t> Nielsen and Allan </a:t>
            </a:r>
            <a:r>
              <a:rPr lang="en-US" sz="1400" dirty="0" err="1"/>
              <a:t>Odgaard</a:t>
            </a:r>
            <a:r>
              <a:rPr lang="en-US" sz="1400" dirty="0"/>
              <a:t>)</a:t>
            </a:r>
          </a:p>
          <a:p>
            <a:pPr lvl="1"/>
            <a:r>
              <a:rPr lang="en-US" sz="1400" dirty="0">
                <a:hlinkClick r:id="rId2"/>
              </a:rPr>
              <a:t>www.diku.dk/forskning/Publikationer/tekniske_rapporter/2003/03-03.pdf</a:t>
            </a:r>
            <a:endParaRPr lang="en-US" sz="1400" dirty="0"/>
          </a:p>
          <a:p>
            <a:r>
              <a:rPr lang="en-US" dirty="0"/>
              <a:t>Nesting Example</a:t>
            </a:r>
          </a:p>
          <a:p>
            <a:pPr lvl="1"/>
            <a:r>
              <a:rPr lang="en-US" sz="1400" dirty="0">
                <a:hlinkClick r:id="rId3"/>
              </a:rPr>
              <a:t>http://svgnest.com/</a:t>
            </a:r>
            <a:endParaRPr lang="en-US" sz="1400" dirty="0"/>
          </a:p>
          <a:p>
            <a:pPr lvl="1"/>
            <a:r>
              <a:rPr lang="en-US" sz="1400" dirty="0">
                <a:hlinkClick r:id="rId4"/>
              </a:rPr>
              <a:t>https://github.com/Jack000/SVGnest</a:t>
            </a:r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2B5124-7103-4B70-9AEE-B801EBE9D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915D-009A-4D20-A036-2D44622A938B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B1FC615-8EBE-483F-A90A-9866E7AC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04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1D6CA7-F3CF-4D97-926E-AB2CB1B7F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692727-AB77-4DAC-B1D4-94DB7852E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Nesting definition</a:t>
            </a:r>
          </a:p>
          <a:p>
            <a:r>
              <a:rPr lang="en-US" dirty="0"/>
              <a:t>Nesting categories (related problems)</a:t>
            </a:r>
          </a:p>
          <a:p>
            <a:r>
              <a:rPr lang="en-US" dirty="0"/>
              <a:t>Complexity analysis</a:t>
            </a:r>
          </a:p>
          <a:p>
            <a:r>
              <a:rPr lang="en-US" dirty="0"/>
              <a:t>Solution types (placement methods)</a:t>
            </a:r>
          </a:p>
          <a:p>
            <a:r>
              <a:rPr lang="en-US" dirty="0"/>
              <a:t>Constraints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916105-FBBA-4A3B-BFF7-CF1754569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2BA2-E6AF-4CC3-8C5E-080C1CE4BE0C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23448C3-5FC6-42F9-AD1A-9D0378633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7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060329-84EF-4A2B-A69F-2BEC2531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E86E-A854-4737-8872-171901E489A6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AAB0C1-4296-4512-A061-3976F31D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20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71217E7-AD7D-493D-B0A6-0F10A1E01731}"/>
              </a:ext>
            </a:extLst>
          </p:cNvPr>
          <p:cNvSpPr/>
          <p:nvPr/>
        </p:nvSpPr>
        <p:spPr>
          <a:xfrm>
            <a:off x="6820026" y="817094"/>
            <a:ext cx="27432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237CFDE-9921-460D-96F2-1D5EB105FF2A}"/>
              </a:ext>
            </a:extLst>
          </p:cNvPr>
          <p:cNvSpPr/>
          <p:nvPr/>
        </p:nvSpPr>
        <p:spPr>
          <a:xfrm>
            <a:off x="8191626" y="1731494"/>
            <a:ext cx="914400" cy="457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DC6CAC1-4629-479E-B61A-DEC720C077DF}"/>
              </a:ext>
            </a:extLst>
          </p:cNvPr>
          <p:cNvSpPr/>
          <p:nvPr/>
        </p:nvSpPr>
        <p:spPr>
          <a:xfrm>
            <a:off x="9563226" y="1731494"/>
            <a:ext cx="228600" cy="685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691BC645-687F-4DA2-BE93-FB14C2A43B47}"/>
              </a:ext>
            </a:extLst>
          </p:cNvPr>
          <p:cNvSpPr/>
          <p:nvPr/>
        </p:nvSpPr>
        <p:spPr>
          <a:xfrm>
            <a:off x="9791826" y="2188694"/>
            <a:ext cx="1143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DFCBE504-D153-4708-BBA0-2DE1A44DEA43}"/>
              </a:ext>
            </a:extLst>
          </p:cNvPr>
          <p:cNvSpPr/>
          <p:nvPr/>
        </p:nvSpPr>
        <p:spPr>
          <a:xfrm>
            <a:off x="10934826" y="1731494"/>
            <a:ext cx="457200" cy="9144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A733AC1B-34A5-4AFC-BB67-CCEC35856BA2}"/>
              </a:ext>
            </a:extLst>
          </p:cNvPr>
          <p:cNvSpPr/>
          <p:nvPr/>
        </p:nvSpPr>
        <p:spPr>
          <a:xfrm>
            <a:off x="10477626" y="2417294"/>
            <a:ext cx="4572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xmlns="" id="{0E95741C-B65E-4199-B198-80973F593E22}"/>
              </a:ext>
            </a:extLst>
          </p:cNvPr>
          <p:cNvSpPr/>
          <p:nvPr/>
        </p:nvSpPr>
        <p:spPr>
          <a:xfrm flipH="1" flipV="1">
            <a:off x="6362826" y="131294"/>
            <a:ext cx="1828800" cy="914400"/>
          </a:xfrm>
          <a:custGeom>
            <a:avLst/>
            <a:gdLst>
              <a:gd name="connsiteX0" fmla="*/ 0 w 1828800"/>
              <a:gd name="connsiteY0" fmla="*/ 0 h 914400"/>
              <a:gd name="connsiteX1" fmla="*/ 228600 w 1828800"/>
              <a:gd name="connsiteY1" fmla="*/ 0 h 914400"/>
              <a:gd name="connsiteX2" fmla="*/ 228600 w 1828800"/>
              <a:gd name="connsiteY2" fmla="*/ 457200 h 914400"/>
              <a:gd name="connsiteX3" fmla="*/ 1371600 w 1828800"/>
              <a:gd name="connsiteY3" fmla="*/ 457200 h 914400"/>
              <a:gd name="connsiteX4" fmla="*/ 1371600 w 1828800"/>
              <a:gd name="connsiteY4" fmla="*/ 0 h 914400"/>
              <a:gd name="connsiteX5" fmla="*/ 1828800 w 1828800"/>
              <a:gd name="connsiteY5" fmla="*/ 0 h 914400"/>
              <a:gd name="connsiteX6" fmla="*/ 1828800 w 1828800"/>
              <a:gd name="connsiteY6" fmla="*/ 914400 h 914400"/>
              <a:gd name="connsiteX7" fmla="*/ 1371600 w 1828800"/>
              <a:gd name="connsiteY7" fmla="*/ 914400 h 914400"/>
              <a:gd name="connsiteX8" fmla="*/ 914400 w 1828800"/>
              <a:gd name="connsiteY8" fmla="*/ 914400 h 914400"/>
              <a:gd name="connsiteX9" fmla="*/ 914400 w 1828800"/>
              <a:gd name="connsiteY9" fmla="*/ 685800 h 914400"/>
              <a:gd name="connsiteX10" fmla="*/ 228600 w 1828800"/>
              <a:gd name="connsiteY10" fmla="*/ 685800 h 914400"/>
              <a:gd name="connsiteX11" fmla="*/ 0 w 1828800"/>
              <a:gd name="connsiteY11" fmla="*/ 6858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28800" h="914400">
                <a:moveTo>
                  <a:pt x="0" y="0"/>
                </a:moveTo>
                <a:lnTo>
                  <a:pt x="228600" y="0"/>
                </a:lnTo>
                <a:lnTo>
                  <a:pt x="228600" y="457200"/>
                </a:lnTo>
                <a:lnTo>
                  <a:pt x="1371600" y="457200"/>
                </a:lnTo>
                <a:lnTo>
                  <a:pt x="1371600" y="0"/>
                </a:lnTo>
                <a:lnTo>
                  <a:pt x="1828800" y="0"/>
                </a:lnTo>
                <a:lnTo>
                  <a:pt x="1828800" y="914400"/>
                </a:lnTo>
                <a:lnTo>
                  <a:pt x="1371600" y="914400"/>
                </a:lnTo>
                <a:lnTo>
                  <a:pt x="914400" y="914400"/>
                </a:lnTo>
                <a:lnTo>
                  <a:pt x="914400" y="685800"/>
                </a:lnTo>
                <a:lnTo>
                  <a:pt x="228600" y="685800"/>
                </a:lnTo>
                <a:lnTo>
                  <a:pt x="0" y="68580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939A5B02-6773-4D0D-B7B9-DAF9D0B5B302}"/>
              </a:ext>
            </a:extLst>
          </p:cNvPr>
          <p:cNvSpPr/>
          <p:nvPr/>
        </p:nvSpPr>
        <p:spPr>
          <a:xfrm>
            <a:off x="1563675" y="1009073"/>
            <a:ext cx="1366433" cy="1600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xmlns="" id="{74B5C259-AB67-4F25-8ADC-C6AE13C347F1}"/>
              </a:ext>
            </a:extLst>
          </p:cNvPr>
          <p:cNvSpPr/>
          <p:nvPr/>
        </p:nvSpPr>
        <p:spPr>
          <a:xfrm>
            <a:off x="3160652" y="1009073"/>
            <a:ext cx="1141698" cy="1600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BB5CE36B-F2EB-43F1-B0EC-CD46CC7A04C5}"/>
              </a:ext>
            </a:extLst>
          </p:cNvPr>
          <p:cNvSpPr/>
          <p:nvPr/>
        </p:nvSpPr>
        <p:spPr>
          <a:xfrm>
            <a:off x="189345" y="321794"/>
            <a:ext cx="3660036" cy="1600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A01C6668-604B-400F-AD10-6D0A8802D831}"/>
              </a:ext>
            </a:extLst>
          </p:cNvPr>
          <p:cNvSpPr/>
          <p:nvPr/>
        </p:nvSpPr>
        <p:spPr>
          <a:xfrm>
            <a:off x="189344" y="550394"/>
            <a:ext cx="4572001" cy="1600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xmlns="" id="{23EA4BFE-CD48-462C-956B-73291F610186}"/>
              </a:ext>
            </a:extLst>
          </p:cNvPr>
          <p:cNvGrpSpPr/>
          <p:nvPr/>
        </p:nvGrpSpPr>
        <p:grpSpPr>
          <a:xfrm>
            <a:off x="4761345" y="2577741"/>
            <a:ext cx="6404749" cy="2746156"/>
            <a:chOff x="3845664" y="2882541"/>
            <a:chExt cx="6404749" cy="2746156"/>
          </a:xfrm>
        </p:grpSpPr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xmlns="" id="{65B0BD63-A091-4895-828A-B17655D206EE}"/>
                </a:ext>
              </a:extLst>
            </p:cNvPr>
            <p:cNvSpPr/>
            <p:nvPr/>
          </p:nvSpPr>
          <p:spPr>
            <a:xfrm>
              <a:off x="3845664" y="3341218"/>
              <a:ext cx="4572001" cy="2287479"/>
            </a:xfrm>
            <a:custGeom>
              <a:avLst/>
              <a:gdLst>
                <a:gd name="connsiteX0" fmla="*/ 1 w 4572001"/>
                <a:gd name="connsiteY0" fmla="*/ 0 h 2287479"/>
                <a:gd name="connsiteX1" fmla="*/ 3660037 w 4572001"/>
                <a:gd name="connsiteY1" fmla="*/ 0 h 2287479"/>
                <a:gd name="connsiteX2" fmla="*/ 3660037 w 4572001"/>
                <a:gd name="connsiteY2" fmla="*/ 228600 h 2287479"/>
                <a:gd name="connsiteX3" fmla="*/ 4572001 w 4572001"/>
                <a:gd name="connsiteY3" fmla="*/ 228600 h 2287479"/>
                <a:gd name="connsiteX4" fmla="*/ 4572001 w 4572001"/>
                <a:gd name="connsiteY4" fmla="*/ 1828800 h 2287479"/>
                <a:gd name="connsiteX5" fmla="*/ 4113006 w 4572001"/>
                <a:gd name="connsiteY5" fmla="*/ 1828800 h 2287479"/>
                <a:gd name="connsiteX6" fmla="*/ 4113006 w 4572001"/>
                <a:gd name="connsiteY6" fmla="*/ 2287479 h 2287479"/>
                <a:gd name="connsiteX7" fmla="*/ 2971308 w 4572001"/>
                <a:gd name="connsiteY7" fmla="*/ 2287479 h 2287479"/>
                <a:gd name="connsiteX8" fmla="*/ 2971308 w 4572001"/>
                <a:gd name="connsiteY8" fmla="*/ 1828800 h 2287479"/>
                <a:gd name="connsiteX9" fmla="*/ 2740764 w 4572001"/>
                <a:gd name="connsiteY9" fmla="*/ 1828800 h 2287479"/>
                <a:gd name="connsiteX10" fmla="*/ 2740764 w 4572001"/>
                <a:gd name="connsiteY10" fmla="*/ 2287479 h 2287479"/>
                <a:gd name="connsiteX11" fmla="*/ 1374331 w 4572001"/>
                <a:gd name="connsiteY11" fmla="*/ 2287479 h 2287479"/>
                <a:gd name="connsiteX12" fmla="*/ 1374331 w 4572001"/>
                <a:gd name="connsiteY12" fmla="*/ 1828800 h 2287479"/>
                <a:gd name="connsiteX13" fmla="*/ 0 w 4572001"/>
                <a:gd name="connsiteY13" fmla="*/ 1828800 h 2287479"/>
                <a:gd name="connsiteX14" fmla="*/ 0 w 4572001"/>
                <a:gd name="connsiteY14" fmla="*/ 228600 h 2287479"/>
                <a:gd name="connsiteX15" fmla="*/ 1 w 4572001"/>
                <a:gd name="connsiteY15" fmla="*/ 228600 h 228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572001" h="2287479">
                  <a:moveTo>
                    <a:pt x="1" y="0"/>
                  </a:moveTo>
                  <a:lnTo>
                    <a:pt x="3660037" y="0"/>
                  </a:lnTo>
                  <a:lnTo>
                    <a:pt x="3660037" y="228600"/>
                  </a:lnTo>
                  <a:lnTo>
                    <a:pt x="4572001" y="228600"/>
                  </a:lnTo>
                  <a:lnTo>
                    <a:pt x="4572001" y="1828800"/>
                  </a:lnTo>
                  <a:lnTo>
                    <a:pt x="4113006" y="1828800"/>
                  </a:lnTo>
                  <a:lnTo>
                    <a:pt x="4113006" y="2287479"/>
                  </a:lnTo>
                  <a:lnTo>
                    <a:pt x="2971308" y="2287479"/>
                  </a:lnTo>
                  <a:lnTo>
                    <a:pt x="2971308" y="1828800"/>
                  </a:lnTo>
                  <a:lnTo>
                    <a:pt x="2740764" y="1828800"/>
                  </a:lnTo>
                  <a:lnTo>
                    <a:pt x="2740764" y="2287479"/>
                  </a:lnTo>
                  <a:lnTo>
                    <a:pt x="1374331" y="2287479"/>
                  </a:lnTo>
                  <a:lnTo>
                    <a:pt x="1374331" y="1828800"/>
                  </a:lnTo>
                  <a:lnTo>
                    <a:pt x="0" y="1828800"/>
                  </a:lnTo>
                  <a:lnTo>
                    <a:pt x="0" y="228600"/>
                  </a:lnTo>
                  <a:lnTo>
                    <a:pt x="1" y="228600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xmlns="" id="{C3DCC80C-F0A0-47CE-AB8F-46EF2725813B}"/>
                </a:ext>
              </a:extLst>
            </p:cNvPr>
            <p:cNvGrpSpPr/>
            <p:nvPr/>
          </p:nvGrpSpPr>
          <p:grpSpPr>
            <a:xfrm>
              <a:off x="5675745" y="3569819"/>
              <a:ext cx="2743200" cy="1371600"/>
              <a:chOff x="5675745" y="3569819"/>
              <a:chExt cx="2743200" cy="1371600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xmlns="" id="{4FF6F74E-721E-4FD6-AF23-8EB31607EAC9}"/>
                  </a:ext>
                </a:extLst>
              </p:cNvPr>
              <p:cNvSpPr/>
              <p:nvPr/>
            </p:nvSpPr>
            <p:spPr>
              <a:xfrm>
                <a:off x="5675745" y="3569819"/>
                <a:ext cx="2743200" cy="1371600"/>
              </a:xfrm>
              <a:custGeom>
                <a:avLst/>
                <a:gdLst>
                  <a:gd name="connsiteX0" fmla="*/ 0 w 2743200"/>
                  <a:gd name="connsiteY0" fmla="*/ 0 h 1371600"/>
                  <a:gd name="connsiteX1" fmla="*/ 2743200 w 2743200"/>
                  <a:gd name="connsiteY1" fmla="*/ 0 h 1371600"/>
                  <a:gd name="connsiteX2" fmla="*/ 2743200 w 2743200"/>
                  <a:gd name="connsiteY2" fmla="*/ 914400 h 1371600"/>
                  <a:gd name="connsiteX3" fmla="*/ 2286000 w 2743200"/>
                  <a:gd name="connsiteY3" fmla="*/ 914400 h 1371600"/>
                  <a:gd name="connsiteX4" fmla="*/ 2286000 w 2743200"/>
                  <a:gd name="connsiteY4" fmla="*/ 1371600 h 1371600"/>
                  <a:gd name="connsiteX5" fmla="*/ 1371600 w 2743200"/>
                  <a:gd name="connsiteY5" fmla="*/ 1371600 h 1371600"/>
                  <a:gd name="connsiteX6" fmla="*/ 1371600 w 2743200"/>
                  <a:gd name="connsiteY6" fmla="*/ 914400 h 1371600"/>
                  <a:gd name="connsiteX7" fmla="*/ 0 w 2743200"/>
                  <a:gd name="connsiteY7" fmla="*/ 91440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43200" h="1371600">
                    <a:moveTo>
                      <a:pt x="0" y="0"/>
                    </a:moveTo>
                    <a:lnTo>
                      <a:pt x="2743200" y="0"/>
                    </a:lnTo>
                    <a:lnTo>
                      <a:pt x="2743200" y="914400"/>
                    </a:lnTo>
                    <a:lnTo>
                      <a:pt x="2286000" y="914400"/>
                    </a:lnTo>
                    <a:lnTo>
                      <a:pt x="2286000" y="1371600"/>
                    </a:lnTo>
                    <a:lnTo>
                      <a:pt x="1371600" y="1371600"/>
                    </a:lnTo>
                    <a:lnTo>
                      <a:pt x="1371600" y="914400"/>
                    </a:lnTo>
                    <a:lnTo>
                      <a:pt x="0" y="91440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xmlns="" id="{778946E2-09AF-48F3-9DD6-9EBCBB6B4BF6}"/>
                      </a:ext>
                    </a:extLst>
                  </p:cNvPr>
                  <p:cNvSpPr txBox="1"/>
                  <p:nvPr/>
                </p:nvSpPr>
                <p:spPr>
                  <a:xfrm>
                    <a:off x="5675745" y="3569819"/>
                    <a:ext cx="2743199" cy="91440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 anchorCtr="1">
                    <a:no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oMath>
                      </m:oMathPara>
                    </a14:m>
                    <a:endParaRPr lang="en-US" i="1" dirty="0"/>
                  </a:p>
                </p:txBody>
              </p:sp>
            </mc:Choice>
            <mc:Fallback xmlns="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778946E2-09AF-48F3-9DD6-9EBCBB6B4BF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75745" y="3569819"/>
                    <a:ext cx="2743199" cy="91440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A9F299F2-30A8-4991-823F-8F13A8114D88}"/>
                </a:ext>
              </a:extLst>
            </p:cNvPr>
            <p:cNvSpPr/>
            <p:nvPr/>
          </p:nvSpPr>
          <p:spPr>
            <a:xfrm>
              <a:off x="8417665" y="4484219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228600 w 1828800"/>
                <a:gd name="connsiteY1" fmla="*/ 0 h 914400"/>
                <a:gd name="connsiteX2" fmla="*/ 228600 w 1828800"/>
                <a:gd name="connsiteY2" fmla="*/ 457200 h 914400"/>
                <a:gd name="connsiteX3" fmla="*/ 1371600 w 1828800"/>
                <a:gd name="connsiteY3" fmla="*/ 457200 h 914400"/>
                <a:gd name="connsiteX4" fmla="*/ 1371600 w 1828800"/>
                <a:gd name="connsiteY4" fmla="*/ 0 h 914400"/>
                <a:gd name="connsiteX5" fmla="*/ 1828800 w 1828800"/>
                <a:gd name="connsiteY5" fmla="*/ 0 h 914400"/>
                <a:gd name="connsiteX6" fmla="*/ 1828800 w 1828800"/>
                <a:gd name="connsiteY6" fmla="*/ 914400 h 914400"/>
                <a:gd name="connsiteX7" fmla="*/ 1371600 w 1828800"/>
                <a:gd name="connsiteY7" fmla="*/ 914400 h 914400"/>
                <a:gd name="connsiteX8" fmla="*/ 914400 w 1828800"/>
                <a:gd name="connsiteY8" fmla="*/ 914400 h 914400"/>
                <a:gd name="connsiteX9" fmla="*/ 914400 w 1828800"/>
                <a:gd name="connsiteY9" fmla="*/ 685800 h 914400"/>
                <a:gd name="connsiteX10" fmla="*/ 228600 w 1828800"/>
                <a:gd name="connsiteY10" fmla="*/ 685800 h 914400"/>
                <a:gd name="connsiteX11" fmla="*/ 0 w 1828800"/>
                <a:gd name="connsiteY11" fmla="*/ 6858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228600" y="0"/>
                  </a:lnTo>
                  <a:lnTo>
                    <a:pt x="228600" y="457200"/>
                  </a:lnTo>
                  <a:lnTo>
                    <a:pt x="1371600" y="457200"/>
                  </a:lnTo>
                  <a:lnTo>
                    <a:pt x="1371600" y="0"/>
                  </a:lnTo>
                  <a:lnTo>
                    <a:pt x="1828800" y="0"/>
                  </a:lnTo>
                  <a:lnTo>
                    <a:pt x="1828800" y="914400"/>
                  </a:lnTo>
                  <a:lnTo>
                    <a:pt x="1371600" y="914400"/>
                  </a:lnTo>
                  <a:lnTo>
                    <a:pt x="914400" y="914400"/>
                  </a:lnTo>
                  <a:lnTo>
                    <a:pt x="914400" y="685800"/>
                  </a:lnTo>
                  <a:lnTo>
                    <a:pt x="228600" y="685800"/>
                  </a:lnTo>
                  <a:lnTo>
                    <a:pt x="0" y="68580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xmlns="" id="{556323C8-7C82-46BB-BB6E-C32F5CEF2810}"/>
                    </a:ext>
                  </a:extLst>
                </p:cNvPr>
                <p:cNvSpPr txBox="1"/>
                <p:nvPr/>
              </p:nvSpPr>
              <p:spPr>
                <a:xfrm>
                  <a:off x="9336013" y="4939168"/>
                  <a:ext cx="914400" cy="457199"/>
                </a:xfrm>
                <a:prstGeom prst="rect">
                  <a:avLst/>
                </a:prstGeom>
                <a:noFill/>
              </p:spPr>
              <p:txBody>
                <a:bodyPr wrap="square" rtlCol="0" anchor="ctr" anchorCtr="1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en-US" i="1" dirty="0"/>
                </a:p>
              </p:txBody>
            </p:sp>
          </mc:Choice>
          <mc:Fallback xmlns="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556323C8-7C82-46BB-BB6E-C32F5CEF28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36013" y="4939168"/>
                  <a:ext cx="914400" cy="45719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7" name="Oval 66">
              <a:extLst>
                <a:ext uri="{FF2B5EF4-FFF2-40B4-BE49-F238E27FC236}">
                  <a16:creationId xmlns:a16="http://schemas.microsoft.com/office/drawing/2014/main" xmlns="" id="{81E31128-1147-43C4-8127-4C3C3FE88257}"/>
                </a:ext>
              </a:extLst>
            </p:cNvPr>
            <p:cNvSpPr/>
            <p:nvPr/>
          </p:nvSpPr>
          <p:spPr>
            <a:xfrm>
              <a:off x="8371946" y="5122047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xmlns="" id="{92C318C4-C6E9-4D38-8A98-8440166399F7}"/>
                </a:ext>
              </a:extLst>
            </p:cNvPr>
            <p:cNvSpPr/>
            <p:nvPr/>
          </p:nvSpPr>
          <p:spPr>
            <a:xfrm>
              <a:off x="5217265" y="4484219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228600 w 1828800"/>
                <a:gd name="connsiteY1" fmla="*/ 0 h 914400"/>
                <a:gd name="connsiteX2" fmla="*/ 228600 w 1828800"/>
                <a:gd name="connsiteY2" fmla="*/ 457200 h 914400"/>
                <a:gd name="connsiteX3" fmla="*/ 1371600 w 1828800"/>
                <a:gd name="connsiteY3" fmla="*/ 457200 h 914400"/>
                <a:gd name="connsiteX4" fmla="*/ 1371600 w 1828800"/>
                <a:gd name="connsiteY4" fmla="*/ 0 h 914400"/>
                <a:gd name="connsiteX5" fmla="*/ 1828800 w 1828800"/>
                <a:gd name="connsiteY5" fmla="*/ 0 h 914400"/>
                <a:gd name="connsiteX6" fmla="*/ 1828800 w 1828800"/>
                <a:gd name="connsiteY6" fmla="*/ 914400 h 914400"/>
                <a:gd name="connsiteX7" fmla="*/ 1371600 w 1828800"/>
                <a:gd name="connsiteY7" fmla="*/ 914400 h 914400"/>
                <a:gd name="connsiteX8" fmla="*/ 914400 w 1828800"/>
                <a:gd name="connsiteY8" fmla="*/ 914400 h 914400"/>
                <a:gd name="connsiteX9" fmla="*/ 914400 w 1828800"/>
                <a:gd name="connsiteY9" fmla="*/ 685800 h 914400"/>
                <a:gd name="connsiteX10" fmla="*/ 228600 w 1828800"/>
                <a:gd name="connsiteY10" fmla="*/ 685800 h 914400"/>
                <a:gd name="connsiteX11" fmla="*/ 0 w 1828800"/>
                <a:gd name="connsiteY11" fmla="*/ 6858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228600" y="0"/>
                  </a:lnTo>
                  <a:lnTo>
                    <a:pt x="228600" y="457200"/>
                  </a:lnTo>
                  <a:lnTo>
                    <a:pt x="1371600" y="457200"/>
                  </a:lnTo>
                  <a:lnTo>
                    <a:pt x="1371600" y="0"/>
                  </a:lnTo>
                  <a:lnTo>
                    <a:pt x="1828800" y="0"/>
                  </a:lnTo>
                  <a:lnTo>
                    <a:pt x="1828800" y="914400"/>
                  </a:lnTo>
                  <a:lnTo>
                    <a:pt x="1371600" y="914400"/>
                  </a:lnTo>
                  <a:lnTo>
                    <a:pt x="914400" y="914400"/>
                  </a:lnTo>
                  <a:lnTo>
                    <a:pt x="914400" y="685800"/>
                  </a:lnTo>
                  <a:lnTo>
                    <a:pt x="228600" y="685800"/>
                  </a:lnTo>
                  <a:lnTo>
                    <a:pt x="0" y="685800"/>
                  </a:lnTo>
                  <a:close/>
                </a:path>
              </a:pathLst>
            </a:cu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xmlns="" id="{543C7B8D-C592-4F00-9566-934A0B75FAA1}"/>
                </a:ext>
              </a:extLst>
            </p:cNvPr>
            <p:cNvSpPr/>
            <p:nvPr/>
          </p:nvSpPr>
          <p:spPr>
            <a:xfrm>
              <a:off x="5171546" y="5122047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xmlns="" id="{3D3EBB58-DC16-47E7-8DBB-21A7B125E225}"/>
                </a:ext>
              </a:extLst>
            </p:cNvPr>
            <p:cNvSpPr/>
            <p:nvPr/>
          </p:nvSpPr>
          <p:spPr>
            <a:xfrm>
              <a:off x="7595986" y="2882541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228600 w 1828800"/>
                <a:gd name="connsiteY1" fmla="*/ 0 h 914400"/>
                <a:gd name="connsiteX2" fmla="*/ 228600 w 1828800"/>
                <a:gd name="connsiteY2" fmla="*/ 457200 h 914400"/>
                <a:gd name="connsiteX3" fmla="*/ 1371600 w 1828800"/>
                <a:gd name="connsiteY3" fmla="*/ 457200 h 914400"/>
                <a:gd name="connsiteX4" fmla="*/ 1371600 w 1828800"/>
                <a:gd name="connsiteY4" fmla="*/ 0 h 914400"/>
                <a:gd name="connsiteX5" fmla="*/ 1828800 w 1828800"/>
                <a:gd name="connsiteY5" fmla="*/ 0 h 914400"/>
                <a:gd name="connsiteX6" fmla="*/ 1828800 w 1828800"/>
                <a:gd name="connsiteY6" fmla="*/ 914400 h 914400"/>
                <a:gd name="connsiteX7" fmla="*/ 1371600 w 1828800"/>
                <a:gd name="connsiteY7" fmla="*/ 914400 h 914400"/>
                <a:gd name="connsiteX8" fmla="*/ 914400 w 1828800"/>
                <a:gd name="connsiteY8" fmla="*/ 914400 h 914400"/>
                <a:gd name="connsiteX9" fmla="*/ 914400 w 1828800"/>
                <a:gd name="connsiteY9" fmla="*/ 685800 h 914400"/>
                <a:gd name="connsiteX10" fmla="*/ 228600 w 1828800"/>
                <a:gd name="connsiteY10" fmla="*/ 685800 h 914400"/>
                <a:gd name="connsiteX11" fmla="*/ 0 w 1828800"/>
                <a:gd name="connsiteY11" fmla="*/ 6858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228600" y="0"/>
                  </a:lnTo>
                  <a:lnTo>
                    <a:pt x="228600" y="457200"/>
                  </a:lnTo>
                  <a:lnTo>
                    <a:pt x="1371600" y="457200"/>
                  </a:lnTo>
                  <a:lnTo>
                    <a:pt x="1371600" y="0"/>
                  </a:lnTo>
                  <a:lnTo>
                    <a:pt x="1828800" y="0"/>
                  </a:lnTo>
                  <a:lnTo>
                    <a:pt x="1828800" y="914400"/>
                  </a:lnTo>
                  <a:lnTo>
                    <a:pt x="1371600" y="914400"/>
                  </a:lnTo>
                  <a:lnTo>
                    <a:pt x="914400" y="914400"/>
                  </a:lnTo>
                  <a:lnTo>
                    <a:pt x="914400" y="685800"/>
                  </a:lnTo>
                  <a:lnTo>
                    <a:pt x="228600" y="685800"/>
                  </a:lnTo>
                  <a:lnTo>
                    <a:pt x="0" y="685800"/>
                  </a:lnTo>
                  <a:close/>
                </a:path>
              </a:pathLst>
            </a:cu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xmlns="" id="{0EE8B3E9-1C6E-4410-B719-741DD03B9B2E}"/>
                </a:ext>
              </a:extLst>
            </p:cNvPr>
            <p:cNvSpPr/>
            <p:nvPr/>
          </p:nvSpPr>
          <p:spPr>
            <a:xfrm>
              <a:off x="7550267" y="3520369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535C38B7-8645-4E31-863C-BDFA0CB8074B}"/>
              </a:ext>
            </a:extLst>
          </p:cNvPr>
          <p:cNvSpPr txBox="1"/>
          <p:nvPr/>
        </p:nvSpPr>
        <p:spPr>
          <a:xfrm>
            <a:off x="9568076" y="5295949"/>
            <a:ext cx="15905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Reference point</a:t>
            </a:r>
          </a:p>
        </p:txBody>
      </p:sp>
      <p:cxnSp>
        <p:nvCxnSpPr>
          <p:cNvPr id="92" name="Connector: Elbow 91">
            <a:extLst>
              <a:ext uri="{FF2B5EF4-FFF2-40B4-BE49-F238E27FC236}">
                <a16:creationId xmlns:a16="http://schemas.microsoft.com/office/drawing/2014/main" xmlns="" id="{6E47483F-E912-4E13-B6BF-A0C47F24DE84}"/>
              </a:ext>
            </a:extLst>
          </p:cNvPr>
          <p:cNvCxnSpPr>
            <a:cxnSpLocks/>
            <a:stCxn id="85" idx="1"/>
          </p:cNvCxnSpPr>
          <p:nvPr/>
        </p:nvCxnSpPr>
        <p:spPr>
          <a:xfrm rot="10800000">
            <a:off x="9329398" y="5085542"/>
            <a:ext cx="238678" cy="3642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703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060329-84EF-4A2B-A69F-2BEC2531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E86E-A854-4737-8872-171901E489A6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AAB0C1-4296-4512-A061-3976F31D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21</a:t>
            </a:fld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0ED27F67-CF4C-4C5F-8699-8055039E26B9}"/>
              </a:ext>
            </a:extLst>
          </p:cNvPr>
          <p:cNvGrpSpPr/>
          <p:nvPr/>
        </p:nvGrpSpPr>
        <p:grpSpPr>
          <a:xfrm>
            <a:off x="2929877" y="2368191"/>
            <a:ext cx="6404749" cy="3025985"/>
            <a:chOff x="2929877" y="2368191"/>
            <a:chExt cx="6404749" cy="3025985"/>
          </a:xfrm>
        </p:grpSpPr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xmlns="" id="{65B0BD63-A091-4895-828A-B17655D206EE}"/>
                </a:ext>
              </a:extLst>
            </p:cNvPr>
            <p:cNvSpPr/>
            <p:nvPr/>
          </p:nvSpPr>
          <p:spPr>
            <a:xfrm>
              <a:off x="2929877" y="2826868"/>
              <a:ext cx="4572001" cy="2287479"/>
            </a:xfrm>
            <a:custGeom>
              <a:avLst/>
              <a:gdLst>
                <a:gd name="connsiteX0" fmla="*/ 1 w 4572001"/>
                <a:gd name="connsiteY0" fmla="*/ 0 h 2287479"/>
                <a:gd name="connsiteX1" fmla="*/ 3660037 w 4572001"/>
                <a:gd name="connsiteY1" fmla="*/ 0 h 2287479"/>
                <a:gd name="connsiteX2" fmla="*/ 3660037 w 4572001"/>
                <a:gd name="connsiteY2" fmla="*/ 228600 h 2287479"/>
                <a:gd name="connsiteX3" fmla="*/ 4572001 w 4572001"/>
                <a:gd name="connsiteY3" fmla="*/ 228600 h 2287479"/>
                <a:gd name="connsiteX4" fmla="*/ 4572001 w 4572001"/>
                <a:gd name="connsiteY4" fmla="*/ 1828800 h 2287479"/>
                <a:gd name="connsiteX5" fmla="*/ 4113006 w 4572001"/>
                <a:gd name="connsiteY5" fmla="*/ 1828800 h 2287479"/>
                <a:gd name="connsiteX6" fmla="*/ 4113006 w 4572001"/>
                <a:gd name="connsiteY6" fmla="*/ 2287479 h 2287479"/>
                <a:gd name="connsiteX7" fmla="*/ 2971308 w 4572001"/>
                <a:gd name="connsiteY7" fmla="*/ 2287479 h 2287479"/>
                <a:gd name="connsiteX8" fmla="*/ 2971308 w 4572001"/>
                <a:gd name="connsiteY8" fmla="*/ 1828800 h 2287479"/>
                <a:gd name="connsiteX9" fmla="*/ 2740764 w 4572001"/>
                <a:gd name="connsiteY9" fmla="*/ 1828800 h 2287479"/>
                <a:gd name="connsiteX10" fmla="*/ 2740764 w 4572001"/>
                <a:gd name="connsiteY10" fmla="*/ 2287479 h 2287479"/>
                <a:gd name="connsiteX11" fmla="*/ 1374331 w 4572001"/>
                <a:gd name="connsiteY11" fmla="*/ 2287479 h 2287479"/>
                <a:gd name="connsiteX12" fmla="*/ 1374331 w 4572001"/>
                <a:gd name="connsiteY12" fmla="*/ 1828800 h 2287479"/>
                <a:gd name="connsiteX13" fmla="*/ 0 w 4572001"/>
                <a:gd name="connsiteY13" fmla="*/ 1828800 h 2287479"/>
                <a:gd name="connsiteX14" fmla="*/ 0 w 4572001"/>
                <a:gd name="connsiteY14" fmla="*/ 228600 h 2287479"/>
                <a:gd name="connsiteX15" fmla="*/ 1 w 4572001"/>
                <a:gd name="connsiteY15" fmla="*/ 228600 h 228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572001" h="2287479">
                  <a:moveTo>
                    <a:pt x="1" y="0"/>
                  </a:moveTo>
                  <a:lnTo>
                    <a:pt x="3660037" y="0"/>
                  </a:lnTo>
                  <a:lnTo>
                    <a:pt x="3660037" y="228600"/>
                  </a:lnTo>
                  <a:lnTo>
                    <a:pt x="4572001" y="228600"/>
                  </a:lnTo>
                  <a:lnTo>
                    <a:pt x="4572001" y="1828800"/>
                  </a:lnTo>
                  <a:lnTo>
                    <a:pt x="4113006" y="1828800"/>
                  </a:lnTo>
                  <a:lnTo>
                    <a:pt x="4113006" y="2287479"/>
                  </a:lnTo>
                  <a:lnTo>
                    <a:pt x="2971308" y="2287479"/>
                  </a:lnTo>
                  <a:lnTo>
                    <a:pt x="2971308" y="1828800"/>
                  </a:lnTo>
                  <a:lnTo>
                    <a:pt x="2740764" y="1828800"/>
                  </a:lnTo>
                  <a:lnTo>
                    <a:pt x="2740764" y="2287479"/>
                  </a:lnTo>
                  <a:lnTo>
                    <a:pt x="1374331" y="2287479"/>
                  </a:lnTo>
                  <a:lnTo>
                    <a:pt x="1374331" y="1828800"/>
                  </a:lnTo>
                  <a:lnTo>
                    <a:pt x="0" y="1828800"/>
                  </a:lnTo>
                  <a:lnTo>
                    <a:pt x="0" y="228600"/>
                  </a:lnTo>
                  <a:lnTo>
                    <a:pt x="1" y="22860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xmlns="" id="{C3DCC80C-F0A0-47CE-AB8F-46EF2725813B}"/>
                </a:ext>
              </a:extLst>
            </p:cNvPr>
            <p:cNvGrpSpPr/>
            <p:nvPr/>
          </p:nvGrpSpPr>
          <p:grpSpPr>
            <a:xfrm>
              <a:off x="4759958" y="3055469"/>
              <a:ext cx="2743200" cy="1371600"/>
              <a:chOff x="5675745" y="3569819"/>
              <a:chExt cx="2743200" cy="1371600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xmlns="" id="{4FF6F74E-721E-4FD6-AF23-8EB31607EAC9}"/>
                  </a:ext>
                </a:extLst>
              </p:cNvPr>
              <p:cNvSpPr/>
              <p:nvPr/>
            </p:nvSpPr>
            <p:spPr>
              <a:xfrm>
                <a:off x="5675745" y="3569819"/>
                <a:ext cx="2743200" cy="1371600"/>
              </a:xfrm>
              <a:custGeom>
                <a:avLst/>
                <a:gdLst>
                  <a:gd name="connsiteX0" fmla="*/ 0 w 2743200"/>
                  <a:gd name="connsiteY0" fmla="*/ 0 h 1371600"/>
                  <a:gd name="connsiteX1" fmla="*/ 2743200 w 2743200"/>
                  <a:gd name="connsiteY1" fmla="*/ 0 h 1371600"/>
                  <a:gd name="connsiteX2" fmla="*/ 2743200 w 2743200"/>
                  <a:gd name="connsiteY2" fmla="*/ 914400 h 1371600"/>
                  <a:gd name="connsiteX3" fmla="*/ 2286000 w 2743200"/>
                  <a:gd name="connsiteY3" fmla="*/ 914400 h 1371600"/>
                  <a:gd name="connsiteX4" fmla="*/ 2286000 w 2743200"/>
                  <a:gd name="connsiteY4" fmla="*/ 1371600 h 1371600"/>
                  <a:gd name="connsiteX5" fmla="*/ 1371600 w 2743200"/>
                  <a:gd name="connsiteY5" fmla="*/ 1371600 h 1371600"/>
                  <a:gd name="connsiteX6" fmla="*/ 1371600 w 2743200"/>
                  <a:gd name="connsiteY6" fmla="*/ 914400 h 1371600"/>
                  <a:gd name="connsiteX7" fmla="*/ 0 w 2743200"/>
                  <a:gd name="connsiteY7" fmla="*/ 91440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43200" h="1371600">
                    <a:moveTo>
                      <a:pt x="0" y="0"/>
                    </a:moveTo>
                    <a:lnTo>
                      <a:pt x="2743200" y="0"/>
                    </a:lnTo>
                    <a:lnTo>
                      <a:pt x="2743200" y="914400"/>
                    </a:lnTo>
                    <a:lnTo>
                      <a:pt x="2286000" y="914400"/>
                    </a:lnTo>
                    <a:lnTo>
                      <a:pt x="2286000" y="1371600"/>
                    </a:lnTo>
                    <a:lnTo>
                      <a:pt x="1371600" y="1371600"/>
                    </a:lnTo>
                    <a:lnTo>
                      <a:pt x="1371600" y="914400"/>
                    </a:ln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xmlns="" id="{778946E2-09AF-48F3-9DD6-9EBCBB6B4BF6}"/>
                      </a:ext>
                    </a:extLst>
                  </p:cNvPr>
                  <p:cNvSpPr txBox="1"/>
                  <p:nvPr/>
                </p:nvSpPr>
                <p:spPr>
                  <a:xfrm>
                    <a:off x="5675745" y="3569819"/>
                    <a:ext cx="2743199" cy="91440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 anchorCtr="1">
                    <a:no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oMath>
                      </m:oMathPara>
                    </a14:m>
                    <a:endParaRPr lang="en-US" i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778946E2-09AF-48F3-9DD6-9EBCBB6B4BF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75745" y="3569819"/>
                    <a:ext cx="2743199" cy="91440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A9F299F2-30A8-4991-823F-8F13A8114D88}"/>
                </a:ext>
              </a:extLst>
            </p:cNvPr>
            <p:cNvSpPr/>
            <p:nvPr/>
          </p:nvSpPr>
          <p:spPr>
            <a:xfrm>
              <a:off x="7501878" y="3969869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228600 w 1828800"/>
                <a:gd name="connsiteY1" fmla="*/ 0 h 914400"/>
                <a:gd name="connsiteX2" fmla="*/ 228600 w 1828800"/>
                <a:gd name="connsiteY2" fmla="*/ 457200 h 914400"/>
                <a:gd name="connsiteX3" fmla="*/ 1371600 w 1828800"/>
                <a:gd name="connsiteY3" fmla="*/ 457200 h 914400"/>
                <a:gd name="connsiteX4" fmla="*/ 1371600 w 1828800"/>
                <a:gd name="connsiteY4" fmla="*/ 0 h 914400"/>
                <a:gd name="connsiteX5" fmla="*/ 1828800 w 1828800"/>
                <a:gd name="connsiteY5" fmla="*/ 0 h 914400"/>
                <a:gd name="connsiteX6" fmla="*/ 1828800 w 1828800"/>
                <a:gd name="connsiteY6" fmla="*/ 914400 h 914400"/>
                <a:gd name="connsiteX7" fmla="*/ 1371600 w 1828800"/>
                <a:gd name="connsiteY7" fmla="*/ 914400 h 914400"/>
                <a:gd name="connsiteX8" fmla="*/ 914400 w 1828800"/>
                <a:gd name="connsiteY8" fmla="*/ 914400 h 914400"/>
                <a:gd name="connsiteX9" fmla="*/ 914400 w 1828800"/>
                <a:gd name="connsiteY9" fmla="*/ 685800 h 914400"/>
                <a:gd name="connsiteX10" fmla="*/ 228600 w 1828800"/>
                <a:gd name="connsiteY10" fmla="*/ 685800 h 914400"/>
                <a:gd name="connsiteX11" fmla="*/ 0 w 1828800"/>
                <a:gd name="connsiteY11" fmla="*/ 6858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228600" y="0"/>
                  </a:lnTo>
                  <a:lnTo>
                    <a:pt x="228600" y="457200"/>
                  </a:lnTo>
                  <a:lnTo>
                    <a:pt x="1371600" y="457200"/>
                  </a:lnTo>
                  <a:lnTo>
                    <a:pt x="1371600" y="0"/>
                  </a:lnTo>
                  <a:lnTo>
                    <a:pt x="1828800" y="0"/>
                  </a:lnTo>
                  <a:lnTo>
                    <a:pt x="1828800" y="914400"/>
                  </a:lnTo>
                  <a:lnTo>
                    <a:pt x="1371600" y="914400"/>
                  </a:lnTo>
                  <a:lnTo>
                    <a:pt x="914400" y="914400"/>
                  </a:lnTo>
                  <a:lnTo>
                    <a:pt x="914400" y="685800"/>
                  </a:lnTo>
                  <a:lnTo>
                    <a:pt x="228600" y="685800"/>
                  </a:lnTo>
                  <a:lnTo>
                    <a:pt x="0" y="68580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xmlns="" id="{556323C8-7C82-46BB-BB6E-C32F5CEF2810}"/>
                    </a:ext>
                  </a:extLst>
                </p:cNvPr>
                <p:cNvSpPr txBox="1"/>
                <p:nvPr/>
              </p:nvSpPr>
              <p:spPr>
                <a:xfrm>
                  <a:off x="8420226" y="4424818"/>
                  <a:ext cx="914400" cy="457199"/>
                </a:xfrm>
                <a:prstGeom prst="rect">
                  <a:avLst/>
                </a:prstGeom>
                <a:noFill/>
              </p:spPr>
              <p:txBody>
                <a:bodyPr wrap="square" rtlCol="0" anchor="ctr" anchorCtr="1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en-US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556323C8-7C82-46BB-BB6E-C32F5CEF28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0226" y="4424818"/>
                  <a:ext cx="914400" cy="45719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7" name="Oval 66">
              <a:extLst>
                <a:ext uri="{FF2B5EF4-FFF2-40B4-BE49-F238E27FC236}">
                  <a16:creationId xmlns:a16="http://schemas.microsoft.com/office/drawing/2014/main" xmlns="" id="{81E31128-1147-43C4-8127-4C3C3FE88257}"/>
                </a:ext>
              </a:extLst>
            </p:cNvPr>
            <p:cNvSpPr/>
            <p:nvPr/>
          </p:nvSpPr>
          <p:spPr>
            <a:xfrm>
              <a:off x="7456159" y="4607697"/>
              <a:ext cx="91440" cy="9144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xmlns="" id="{92C318C4-C6E9-4D38-8A98-8440166399F7}"/>
                </a:ext>
              </a:extLst>
            </p:cNvPr>
            <p:cNvSpPr/>
            <p:nvPr/>
          </p:nvSpPr>
          <p:spPr>
            <a:xfrm>
              <a:off x="4301478" y="3969869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228600 w 1828800"/>
                <a:gd name="connsiteY1" fmla="*/ 0 h 914400"/>
                <a:gd name="connsiteX2" fmla="*/ 228600 w 1828800"/>
                <a:gd name="connsiteY2" fmla="*/ 457200 h 914400"/>
                <a:gd name="connsiteX3" fmla="*/ 1371600 w 1828800"/>
                <a:gd name="connsiteY3" fmla="*/ 457200 h 914400"/>
                <a:gd name="connsiteX4" fmla="*/ 1371600 w 1828800"/>
                <a:gd name="connsiteY4" fmla="*/ 0 h 914400"/>
                <a:gd name="connsiteX5" fmla="*/ 1828800 w 1828800"/>
                <a:gd name="connsiteY5" fmla="*/ 0 h 914400"/>
                <a:gd name="connsiteX6" fmla="*/ 1828800 w 1828800"/>
                <a:gd name="connsiteY6" fmla="*/ 914400 h 914400"/>
                <a:gd name="connsiteX7" fmla="*/ 1371600 w 1828800"/>
                <a:gd name="connsiteY7" fmla="*/ 914400 h 914400"/>
                <a:gd name="connsiteX8" fmla="*/ 914400 w 1828800"/>
                <a:gd name="connsiteY8" fmla="*/ 914400 h 914400"/>
                <a:gd name="connsiteX9" fmla="*/ 914400 w 1828800"/>
                <a:gd name="connsiteY9" fmla="*/ 685800 h 914400"/>
                <a:gd name="connsiteX10" fmla="*/ 228600 w 1828800"/>
                <a:gd name="connsiteY10" fmla="*/ 685800 h 914400"/>
                <a:gd name="connsiteX11" fmla="*/ 0 w 1828800"/>
                <a:gd name="connsiteY11" fmla="*/ 6858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228600" y="0"/>
                  </a:lnTo>
                  <a:lnTo>
                    <a:pt x="228600" y="457200"/>
                  </a:lnTo>
                  <a:lnTo>
                    <a:pt x="1371600" y="457200"/>
                  </a:lnTo>
                  <a:lnTo>
                    <a:pt x="1371600" y="0"/>
                  </a:lnTo>
                  <a:lnTo>
                    <a:pt x="1828800" y="0"/>
                  </a:lnTo>
                  <a:lnTo>
                    <a:pt x="1828800" y="914400"/>
                  </a:lnTo>
                  <a:lnTo>
                    <a:pt x="1371600" y="914400"/>
                  </a:lnTo>
                  <a:lnTo>
                    <a:pt x="914400" y="914400"/>
                  </a:lnTo>
                  <a:lnTo>
                    <a:pt x="914400" y="685800"/>
                  </a:lnTo>
                  <a:lnTo>
                    <a:pt x="228600" y="685800"/>
                  </a:lnTo>
                  <a:lnTo>
                    <a:pt x="0" y="685800"/>
                  </a:lnTo>
                  <a:close/>
                </a:path>
              </a:pathLst>
            </a:custGeom>
            <a:noFill/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xmlns="" id="{543C7B8D-C592-4F00-9566-934A0B75FAA1}"/>
                </a:ext>
              </a:extLst>
            </p:cNvPr>
            <p:cNvSpPr/>
            <p:nvPr/>
          </p:nvSpPr>
          <p:spPr>
            <a:xfrm>
              <a:off x="4255759" y="4607697"/>
              <a:ext cx="91440" cy="9144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xmlns="" id="{3D3EBB58-DC16-47E7-8DBB-21A7B125E225}"/>
                </a:ext>
              </a:extLst>
            </p:cNvPr>
            <p:cNvSpPr/>
            <p:nvPr/>
          </p:nvSpPr>
          <p:spPr>
            <a:xfrm>
              <a:off x="6680199" y="2368191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228600 w 1828800"/>
                <a:gd name="connsiteY1" fmla="*/ 0 h 914400"/>
                <a:gd name="connsiteX2" fmla="*/ 228600 w 1828800"/>
                <a:gd name="connsiteY2" fmla="*/ 457200 h 914400"/>
                <a:gd name="connsiteX3" fmla="*/ 1371600 w 1828800"/>
                <a:gd name="connsiteY3" fmla="*/ 457200 h 914400"/>
                <a:gd name="connsiteX4" fmla="*/ 1371600 w 1828800"/>
                <a:gd name="connsiteY4" fmla="*/ 0 h 914400"/>
                <a:gd name="connsiteX5" fmla="*/ 1828800 w 1828800"/>
                <a:gd name="connsiteY5" fmla="*/ 0 h 914400"/>
                <a:gd name="connsiteX6" fmla="*/ 1828800 w 1828800"/>
                <a:gd name="connsiteY6" fmla="*/ 914400 h 914400"/>
                <a:gd name="connsiteX7" fmla="*/ 1371600 w 1828800"/>
                <a:gd name="connsiteY7" fmla="*/ 914400 h 914400"/>
                <a:gd name="connsiteX8" fmla="*/ 914400 w 1828800"/>
                <a:gd name="connsiteY8" fmla="*/ 914400 h 914400"/>
                <a:gd name="connsiteX9" fmla="*/ 914400 w 1828800"/>
                <a:gd name="connsiteY9" fmla="*/ 685800 h 914400"/>
                <a:gd name="connsiteX10" fmla="*/ 228600 w 1828800"/>
                <a:gd name="connsiteY10" fmla="*/ 685800 h 914400"/>
                <a:gd name="connsiteX11" fmla="*/ 0 w 1828800"/>
                <a:gd name="connsiteY11" fmla="*/ 6858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228600" y="0"/>
                  </a:lnTo>
                  <a:lnTo>
                    <a:pt x="228600" y="457200"/>
                  </a:lnTo>
                  <a:lnTo>
                    <a:pt x="1371600" y="457200"/>
                  </a:lnTo>
                  <a:lnTo>
                    <a:pt x="1371600" y="0"/>
                  </a:lnTo>
                  <a:lnTo>
                    <a:pt x="1828800" y="0"/>
                  </a:lnTo>
                  <a:lnTo>
                    <a:pt x="1828800" y="914400"/>
                  </a:lnTo>
                  <a:lnTo>
                    <a:pt x="1371600" y="914400"/>
                  </a:lnTo>
                  <a:lnTo>
                    <a:pt x="914400" y="914400"/>
                  </a:lnTo>
                  <a:lnTo>
                    <a:pt x="914400" y="685800"/>
                  </a:lnTo>
                  <a:lnTo>
                    <a:pt x="228600" y="685800"/>
                  </a:lnTo>
                  <a:lnTo>
                    <a:pt x="0" y="685800"/>
                  </a:lnTo>
                  <a:close/>
                </a:path>
              </a:pathLst>
            </a:custGeom>
            <a:noFill/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xmlns="" id="{0EE8B3E9-1C6E-4410-B719-741DD03B9B2E}"/>
                </a:ext>
              </a:extLst>
            </p:cNvPr>
            <p:cNvSpPr/>
            <p:nvPr/>
          </p:nvSpPr>
          <p:spPr>
            <a:xfrm>
              <a:off x="6634480" y="3006019"/>
              <a:ext cx="91440" cy="9144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535C38B7-8645-4E31-863C-BDFA0CB8074B}"/>
                </a:ext>
              </a:extLst>
            </p:cNvPr>
            <p:cNvSpPr txBox="1"/>
            <p:nvPr/>
          </p:nvSpPr>
          <p:spPr>
            <a:xfrm>
              <a:off x="7736608" y="5086399"/>
              <a:ext cx="15905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Reference point</a:t>
              </a:r>
            </a:p>
          </p:txBody>
        </p:sp>
        <p:cxnSp>
          <p:nvCxnSpPr>
            <p:cNvPr id="92" name="Connector: Elbow 91">
              <a:extLst>
                <a:ext uri="{FF2B5EF4-FFF2-40B4-BE49-F238E27FC236}">
                  <a16:creationId xmlns:a16="http://schemas.microsoft.com/office/drawing/2014/main" xmlns="" id="{6E47483F-E912-4E13-B6BF-A0C47F24DE84}"/>
                </a:ext>
              </a:extLst>
            </p:cNvPr>
            <p:cNvCxnSpPr>
              <a:cxnSpLocks/>
              <a:stCxn id="85" idx="1"/>
            </p:cNvCxnSpPr>
            <p:nvPr/>
          </p:nvCxnSpPr>
          <p:spPr>
            <a:xfrm rot="10800000">
              <a:off x="7497930" y="4875992"/>
              <a:ext cx="238678" cy="364296"/>
            </a:xfrm>
            <a:prstGeom prst="bentConnector2">
              <a:avLst/>
            </a:prstGeom>
            <a:ln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5083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060329-84EF-4A2B-A69F-2BEC2531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E86E-A854-4737-8872-171901E489A6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AAB0C1-4296-4512-A061-3976F31D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22</a:t>
            </a:fld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862" y="1095375"/>
            <a:ext cx="9820275" cy="4667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372" y="66675"/>
            <a:ext cx="3695700" cy="67246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3875" y="376237"/>
            <a:ext cx="3524250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986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1D6CA7-F3CF-4D97-926E-AB2CB1B7F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692727-AB77-4DAC-B1D4-94DB7852E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describe a wide variety of two-dimensional cutting and packing problems.</a:t>
            </a:r>
          </a:p>
          <a:p>
            <a:r>
              <a:rPr lang="en-US" dirty="0"/>
              <a:t>They all involve a non-overlapping placement of a set of irregular two dimensional shapes within some region of two dimensional space</a:t>
            </a:r>
          </a:p>
          <a:p>
            <a:r>
              <a:rPr lang="en-US" dirty="0"/>
              <a:t>The objective may vary.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916105-FBBA-4A3B-BFF7-CF1754569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2BA2-E6AF-4CC3-8C5E-080C1CE4BE0C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23448C3-5FC6-42F9-AD1A-9D0378633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7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9F8652-F329-40C1-A2B6-092690942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7828577" cy="3636511"/>
          </a:xfrm>
        </p:spPr>
        <p:txBody>
          <a:bodyPr>
            <a:normAutofit/>
          </a:bodyPr>
          <a:lstStyle/>
          <a:p>
            <a:r>
              <a:rPr lang="en-US" sz="1900" dirty="0"/>
              <a:t>Decision problem:</a:t>
            </a:r>
          </a:p>
          <a:p>
            <a:pPr lvl="1"/>
            <a:r>
              <a:rPr lang="en-US" dirty="0"/>
              <a:t>Decide whether a set of shapes fit within a given region.</a:t>
            </a:r>
          </a:p>
          <a:p>
            <a:r>
              <a:rPr lang="en-US" sz="1900" dirty="0"/>
              <a:t>Knapsack problem:</a:t>
            </a:r>
          </a:p>
          <a:p>
            <a:pPr lvl="1"/>
            <a:r>
              <a:rPr lang="en-US" dirty="0"/>
              <a:t>Given a set of shapes and a region, find a placement of a subset of shapes that maximizes the utilization (area covered) of the region.</a:t>
            </a:r>
          </a:p>
          <a:p>
            <a:r>
              <a:rPr lang="en-US" sz="1900" dirty="0"/>
              <a:t>Bin packing problem:</a:t>
            </a:r>
          </a:p>
          <a:p>
            <a:pPr lvl="1"/>
            <a:r>
              <a:rPr lang="en-US" dirty="0"/>
              <a:t>Given a set of shapes and a set of regions, minimize the number of regions needed to place all shapes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D8A3A2-F075-44B4-8F09-8A3CBBE6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5197-879D-497E-889E-E68EA7877ECE}" type="datetime1">
              <a:rPr lang="en-US" smtClean="0"/>
              <a:t>6/19/2017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03C3B33-8404-47ED-821C-28BAF559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2554" y="2490826"/>
            <a:ext cx="1847850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9F8652-F329-40C1-A2B6-092690942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5728844" cy="3636511"/>
          </a:xfrm>
        </p:spPr>
        <p:txBody>
          <a:bodyPr>
            <a:normAutofit/>
          </a:bodyPr>
          <a:lstStyle/>
          <a:p>
            <a:r>
              <a:rPr lang="en-US" sz="1900" dirty="0" smtClean="0"/>
              <a:t>Strip </a:t>
            </a:r>
            <a:r>
              <a:rPr lang="en-US" sz="1900" dirty="0"/>
              <a:t>packing problem:</a:t>
            </a:r>
          </a:p>
          <a:p>
            <a:pPr lvl="1"/>
            <a:r>
              <a:rPr lang="en-US" dirty="0"/>
              <a:t>Given a set of shapes and a width </a:t>
            </a:r>
            <a:r>
              <a:rPr lang="en-US" i="1" dirty="0"/>
              <a:t>W</a:t>
            </a:r>
            <a:r>
              <a:rPr lang="en-US" dirty="0"/>
              <a:t>, minimize the length of a rectangular region with width </a:t>
            </a:r>
            <a:r>
              <a:rPr lang="en-US" i="1" dirty="0"/>
              <a:t>W</a:t>
            </a:r>
            <a:r>
              <a:rPr lang="en-US" dirty="0"/>
              <a:t> such that all shapes are contained in the region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1900" dirty="0"/>
              <a:t>Repeated pattern problem:</a:t>
            </a:r>
          </a:p>
          <a:p>
            <a:pPr lvl="1"/>
            <a:r>
              <a:rPr lang="en-US" dirty="0"/>
              <a:t>A variant of the strip packing problem, where the packing layout is reused repeatedly in 1 or 2 directions.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D8A3A2-F075-44B4-8F09-8A3CBBE6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5197-879D-497E-889E-E68EA7877ECE}" type="datetime1">
              <a:rPr lang="en-US" smtClean="0"/>
              <a:t>6/19/2017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03C3B33-8404-47ED-821C-28BAF559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903643" y="1641544"/>
            <a:ext cx="1762125" cy="30527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0651" y="4174462"/>
            <a:ext cx="392811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3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2D9F8652-F329-40C1-A2B6-092690942F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1D bin-packing:</a:t>
                </a:r>
              </a:p>
              <a:p>
                <a:pPr lvl="1"/>
                <a:r>
                  <a:rPr lang="en-US" dirty="0"/>
                  <a:t>Given a set of integers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, a bin capacity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and an integer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, determine whether we can partition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into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disjoint sets such that the sum of integers in each set is at most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RECT-PACK:</a:t>
                </a:r>
              </a:p>
              <a:p>
                <a:pPr lvl="1"/>
                <a:r>
                  <a:rPr lang="en-US" dirty="0"/>
                  <a:t>Determine whether a given set of integer rectangles (not necessarily identical) can be placed (without rotation) inside a rectangular region without overlapping.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1D bin-packing reduction to RECT-PACK:</a:t>
                </a:r>
              </a:p>
              <a:p>
                <a:pPr lvl="1"/>
                <a:r>
                  <a:rPr lang="en-US" dirty="0"/>
                  <a:t>Convert each integer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into a rectangle of height 1 and width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Decide whether the rectangles can be placed in a rectangle region of width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and height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Therefore, RECT-PACK is NP-complete.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9F8652-F329-40C1-A2B6-092690942F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BC5ACF-2276-4273-9797-3BD1C1979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6C0C-F322-4C68-87E4-0483EC88393A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4153D2E-CFD5-4881-B2B9-64EE04756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7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</a:t>
            </a:r>
            <a:r>
              <a:rPr lang="en-US" dirty="0" smtClean="0"/>
              <a:t>cont</a:t>
            </a:r>
            <a:r>
              <a:rPr lang="en-US" dirty="0"/>
              <a:t>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2D9F8652-F329-40C1-A2B6-092690942F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3-Partition problem:</a:t>
                </a:r>
              </a:p>
              <a:p>
                <a:pPr lvl="1"/>
                <a:r>
                  <a:rPr lang="en-US" dirty="0"/>
                  <a:t>Given a multiset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integer numbers, decide whether they can be split into triples of equal sum.</a:t>
                </a:r>
              </a:p>
              <a:p>
                <a:pPr lvl="1"/>
                <a:r>
                  <a:rPr lang="en-US" dirty="0"/>
                  <a:t>This problem is NP-complete.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3-Partition reduction to </a:t>
                </a:r>
                <a:r>
                  <a:rPr lang="en-US" dirty="0" smtClean="0"/>
                  <a:t>1D </a:t>
                </a:r>
                <a:r>
                  <a:rPr lang="en-US" dirty="0" smtClean="0"/>
                  <a:t>bin-packing</a:t>
                </a:r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Denote the sum of numbers as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𝑛𝐵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Decide whether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numbers can be partitioned into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bins of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Therefore, bin-packing is NP-complete.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D9F8652-F329-40C1-A2B6-092690942F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BB5041B-AFAC-49BF-8196-89B7CFCA0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8A66-9024-4168-B384-A1D949E20EA0}" type="datetime1">
              <a:rPr lang="en-US" smtClean="0"/>
              <a:t>6/19/2017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89B649F-510D-4567-B1DF-76CE50771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6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9F8652-F329-40C1-A2B6-092690942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Stencil – a piece/shape/polygon to be packed.</a:t>
            </a:r>
          </a:p>
          <a:p>
            <a:r>
              <a:rPr lang="en-US" dirty="0"/>
              <a:t>Material – the packing region.</a:t>
            </a:r>
          </a:p>
          <a:p>
            <a:r>
              <a:rPr lang="en-US" dirty="0"/>
              <a:t>Placement – the positioning of stencils on the material.</a:t>
            </a:r>
          </a:p>
          <a:p>
            <a:pPr lvl="1"/>
            <a:r>
              <a:rPr lang="en-US" dirty="0"/>
              <a:t>Legal placement – stencils don’t overlap, and are placed within the material’s limits.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060329-84EF-4A2B-A69F-2BEC2531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E86E-A854-4737-8872-171901E489A6}" type="datetime1">
              <a:rPr lang="en-US" smtClean="0"/>
              <a:t>6/19/2017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AAB0C1-4296-4512-A061-3976F31D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35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E1D09-41D4-40D6-B83E-302DFD675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definitions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2D9F8652-F329-40C1-A2B6-092690942F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NFP – No-Fit-Polygon</a:t>
                </a:r>
              </a:p>
              <a:p>
                <a:pPr lvl="1"/>
                <a:r>
                  <a:rPr lang="en-US" dirty="0"/>
                  <a:t>A polygon which describes the legal/illegal placements of one polygon in relation to another.</a:t>
                </a:r>
              </a:p>
              <a:p>
                <a:pPr lvl="1"/>
                <a:r>
                  <a:rPr lang="en-US" dirty="0"/>
                  <a:t>Correlates with the </a:t>
                </a:r>
                <a:r>
                  <a:rPr lang="en-US" dirty="0" err="1"/>
                  <a:t>Minkowski</a:t>
                </a:r>
                <a:r>
                  <a:rPr lang="en-US" dirty="0"/>
                  <a:t> sum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9F8652-F329-40C1-A2B6-092690942F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060329-84EF-4A2B-A69F-2BEC2531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E86E-A854-4737-8872-171901E489A6}" type="datetime1">
              <a:rPr lang="en-US" smtClean="0"/>
              <a:t>6/19/2017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AAB0C1-4296-4512-A061-3976F31D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7583-82E3-493F-AB2B-BBED3A728A88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510382C4-3645-40D7-8F20-E535DE42E237}"/>
              </a:ext>
            </a:extLst>
          </p:cNvPr>
          <p:cNvGrpSpPr/>
          <p:nvPr/>
        </p:nvGrpSpPr>
        <p:grpSpPr>
          <a:xfrm>
            <a:off x="2893624" y="3380502"/>
            <a:ext cx="6404749" cy="3025985"/>
            <a:chOff x="2929877" y="2368191"/>
            <a:chExt cx="6404749" cy="3025985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1D40824E-AC35-42B1-95FF-62AF6A04B9D1}"/>
                </a:ext>
              </a:extLst>
            </p:cNvPr>
            <p:cNvSpPr/>
            <p:nvPr/>
          </p:nvSpPr>
          <p:spPr>
            <a:xfrm>
              <a:off x="2929877" y="2826868"/>
              <a:ext cx="4572001" cy="2287479"/>
            </a:xfrm>
            <a:custGeom>
              <a:avLst/>
              <a:gdLst>
                <a:gd name="connsiteX0" fmla="*/ 1 w 4572001"/>
                <a:gd name="connsiteY0" fmla="*/ 0 h 2287479"/>
                <a:gd name="connsiteX1" fmla="*/ 3660037 w 4572001"/>
                <a:gd name="connsiteY1" fmla="*/ 0 h 2287479"/>
                <a:gd name="connsiteX2" fmla="*/ 3660037 w 4572001"/>
                <a:gd name="connsiteY2" fmla="*/ 228600 h 2287479"/>
                <a:gd name="connsiteX3" fmla="*/ 4572001 w 4572001"/>
                <a:gd name="connsiteY3" fmla="*/ 228600 h 2287479"/>
                <a:gd name="connsiteX4" fmla="*/ 4572001 w 4572001"/>
                <a:gd name="connsiteY4" fmla="*/ 1828800 h 2287479"/>
                <a:gd name="connsiteX5" fmla="*/ 4113006 w 4572001"/>
                <a:gd name="connsiteY5" fmla="*/ 1828800 h 2287479"/>
                <a:gd name="connsiteX6" fmla="*/ 4113006 w 4572001"/>
                <a:gd name="connsiteY6" fmla="*/ 2287479 h 2287479"/>
                <a:gd name="connsiteX7" fmla="*/ 2971308 w 4572001"/>
                <a:gd name="connsiteY7" fmla="*/ 2287479 h 2287479"/>
                <a:gd name="connsiteX8" fmla="*/ 2971308 w 4572001"/>
                <a:gd name="connsiteY8" fmla="*/ 1828800 h 2287479"/>
                <a:gd name="connsiteX9" fmla="*/ 2740764 w 4572001"/>
                <a:gd name="connsiteY9" fmla="*/ 1828800 h 2287479"/>
                <a:gd name="connsiteX10" fmla="*/ 2740764 w 4572001"/>
                <a:gd name="connsiteY10" fmla="*/ 2287479 h 2287479"/>
                <a:gd name="connsiteX11" fmla="*/ 1374331 w 4572001"/>
                <a:gd name="connsiteY11" fmla="*/ 2287479 h 2287479"/>
                <a:gd name="connsiteX12" fmla="*/ 1374331 w 4572001"/>
                <a:gd name="connsiteY12" fmla="*/ 1828800 h 2287479"/>
                <a:gd name="connsiteX13" fmla="*/ 0 w 4572001"/>
                <a:gd name="connsiteY13" fmla="*/ 1828800 h 2287479"/>
                <a:gd name="connsiteX14" fmla="*/ 0 w 4572001"/>
                <a:gd name="connsiteY14" fmla="*/ 228600 h 2287479"/>
                <a:gd name="connsiteX15" fmla="*/ 1 w 4572001"/>
                <a:gd name="connsiteY15" fmla="*/ 228600 h 2287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572001" h="2287479">
                  <a:moveTo>
                    <a:pt x="1" y="0"/>
                  </a:moveTo>
                  <a:lnTo>
                    <a:pt x="3660037" y="0"/>
                  </a:lnTo>
                  <a:lnTo>
                    <a:pt x="3660037" y="228600"/>
                  </a:lnTo>
                  <a:lnTo>
                    <a:pt x="4572001" y="228600"/>
                  </a:lnTo>
                  <a:lnTo>
                    <a:pt x="4572001" y="1828800"/>
                  </a:lnTo>
                  <a:lnTo>
                    <a:pt x="4113006" y="1828800"/>
                  </a:lnTo>
                  <a:lnTo>
                    <a:pt x="4113006" y="2287479"/>
                  </a:lnTo>
                  <a:lnTo>
                    <a:pt x="2971308" y="2287479"/>
                  </a:lnTo>
                  <a:lnTo>
                    <a:pt x="2971308" y="1828800"/>
                  </a:lnTo>
                  <a:lnTo>
                    <a:pt x="2740764" y="1828800"/>
                  </a:lnTo>
                  <a:lnTo>
                    <a:pt x="2740764" y="2287479"/>
                  </a:lnTo>
                  <a:lnTo>
                    <a:pt x="1374331" y="2287479"/>
                  </a:lnTo>
                  <a:lnTo>
                    <a:pt x="1374331" y="1828800"/>
                  </a:lnTo>
                  <a:lnTo>
                    <a:pt x="0" y="1828800"/>
                  </a:lnTo>
                  <a:lnTo>
                    <a:pt x="0" y="228600"/>
                  </a:lnTo>
                  <a:lnTo>
                    <a:pt x="1" y="22860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68ADE049-1BC0-4E6D-85AD-63D5A466559F}"/>
                </a:ext>
              </a:extLst>
            </p:cNvPr>
            <p:cNvGrpSpPr/>
            <p:nvPr/>
          </p:nvGrpSpPr>
          <p:grpSpPr>
            <a:xfrm>
              <a:off x="4759958" y="3055469"/>
              <a:ext cx="2743200" cy="1371600"/>
              <a:chOff x="5675745" y="3569819"/>
              <a:chExt cx="2743200" cy="1371600"/>
            </a:xfrm>
          </p:grpSpPr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208F7704-32CA-4745-8704-D01F3BC8F14F}"/>
                  </a:ext>
                </a:extLst>
              </p:cNvPr>
              <p:cNvSpPr/>
              <p:nvPr/>
            </p:nvSpPr>
            <p:spPr>
              <a:xfrm>
                <a:off x="5675745" y="3569819"/>
                <a:ext cx="2743200" cy="1371600"/>
              </a:xfrm>
              <a:custGeom>
                <a:avLst/>
                <a:gdLst>
                  <a:gd name="connsiteX0" fmla="*/ 0 w 2743200"/>
                  <a:gd name="connsiteY0" fmla="*/ 0 h 1371600"/>
                  <a:gd name="connsiteX1" fmla="*/ 2743200 w 2743200"/>
                  <a:gd name="connsiteY1" fmla="*/ 0 h 1371600"/>
                  <a:gd name="connsiteX2" fmla="*/ 2743200 w 2743200"/>
                  <a:gd name="connsiteY2" fmla="*/ 914400 h 1371600"/>
                  <a:gd name="connsiteX3" fmla="*/ 2286000 w 2743200"/>
                  <a:gd name="connsiteY3" fmla="*/ 914400 h 1371600"/>
                  <a:gd name="connsiteX4" fmla="*/ 2286000 w 2743200"/>
                  <a:gd name="connsiteY4" fmla="*/ 1371600 h 1371600"/>
                  <a:gd name="connsiteX5" fmla="*/ 1371600 w 2743200"/>
                  <a:gd name="connsiteY5" fmla="*/ 1371600 h 1371600"/>
                  <a:gd name="connsiteX6" fmla="*/ 1371600 w 2743200"/>
                  <a:gd name="connsiteY6" fmla="*/ 914400 h 1371600"/>
                  <a:gd name="connsiteX7" fmla="*/ 0 w 2743200"/>
                  <a:gd name="connsiteY7" fmla="*/ 91440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43200" h="1371600">
                    <a:moveTo>
                      <a:pt x="0" y="0"/>
                    </a:moveTo>
                    <a:lnTo>
                      <a:pt x="2743200" y="0"/>
                    </a:lnTo>
                    <a:lnTo>
                      <a:pt x="2743200" y="914400"/>
                    </a:lnTo>
                    <a:lnTo>
                      <a:pt x="2286000" y="914400"/>
                    </a:lnTo>
                    <a:lnTo>
                      <a:pt x="2286000" y="1371600"/>
                    </a:lnTo>
                    <a:lnTo>
                      <a:pt x="1371600" y="1371600"/>
                    </a:lnTo>
                    <a:lnTo>
                      <a:pt x="1371600" y="914400"/>
                    </a:ln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Box 46">
                    <a:extLst>
                      <a:ext uri="{FF2B5EF4-FFF2-40B4-BE49-F238E27FC236}">
                        <a16:creationId xmlns:a16="http://schemas.microsoft.com/office/drawing/2014/main" xmlns="" id="{9B9703DC-FBA4-4E36-AA49-173C0827D853}"/>
                      </a:ext>
                    </a:extLst>
                  </p:cNvPr>
                  <p:cNvSpPr txBox="1"/>
                  <p:nvPr/>
                </p:nvSpPr>
                <p:spPr>
                  <a:xfrm>
                    <a:off x="5675745" y="3569819"/>
                    <a:ext cx="2743199" cy="914400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 anchorCtr="1">
                    <a:no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oMath>
                      </m:oMathPara>
                    </a14:m>
                    <a:endParaRPr lang="en-US" i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7" name="TextBox 46">
                    <a:extLst>
                      <a:ext uri="{FF2B5EF4-FFF2-40B4-BE49-F238E27FC236}">
                        <a16:creationId xmlns:a16="http://schemas.microsoft.com/office/drawing/2014/main" id="{9B9703DC-FBA4-4E36-AA49-173C0827D85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75745" y="3569819"/>
                    <a:ext cx="2743199" cy="91440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9AED20E7-89E6-44D3-B90D-22C693B7CEAB}"/>
                </a:ext>
              </a:extLst>
            </p:cNvPr>
            <p:cNvSpPr/>
            <p:nvPr/>
          </p:nvSpPr>
          <p:spPr>
            <a:xfrm>
              <a:off x="7501878" y="3969869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228600 w 1828800"/>
                <a:gd name="connsiteY1" fmla="*/ 0 h 914400"/>
                <a:gd name="connsiteX2" fmla="*/ 228600 w 1828800"/>
                <a:gd name="connsiteY2" fmla="*/ 457200 h 914400"/>
                <a:gd name="connsiteX3" fmla="*/ 1371600 w 1828800"/>
                <a:gd name="connsiteY3" fmla="*/ 457200 h 914400"/>
                <a:gd name="connsiteX4" fmla="*/ 1371600 w 1828800"/>
                <a:gd name="connsiteY4" fmla="*/ 0 h 914400"/>
                <a:gd name="connsiteX5" fmla="*/ 1828800 w 1828800"/>
                <a:gd name="connsiteY5" fmla="*/ 0 h 914400"/>
                <a:gd name="connsiteX6" fmla="*/ 1828800 w 1828800"/>
                <a:gd name="connsiteY6" fmla="*/ 914400 h 914400"/>
                <a:gd name="connsiteX7" fmla="*/ 1371600 w 1828800"/>
                <a:gd name="connsiteY7" fmla="*/ 914400 h 914400"/>
                <a:gd name="connsiteX8" fmla="*/ 914400 w 1828800"/>
                <a:gd name="connsiteY8" fmla="*/ 914400 h 914400"/>
                <a:gd name="connsiteX9" fmla="*/ 914400 w 1828800"/>
                <a:gd name="connsiteY9" fmla="*/ 685800 h 914400"/>
                <a:gd name="connsiteX10" fmla="*/ 228600 w 1828800"/>
                <a:gd name="connsiteY10" fmla="*/ 685800 h 914400"/>
                <a:gd name="connsiteX11" fmla="*/ 0 w 1828800"/>
                <a:gd name="connsiteY11" fmla="*/ 6858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228600" y="0"/>
                  </a:lnTo>
                  <a:lnTo>
                    <a:pt x="228600" y="457200"/>
                  </a:lnTo>
                  <a:lnTo>
                    <a:pt x="1371600" y="457200"/>
                  </a:lnTo>
                  <a:lnTo>
                    <a:pt x="1371600" y="0"/>
                  </a:lnTo>
                  <a:lnTo>
                    <a:pt x="1828800" y="0"/>
                  </a:lnTo>
                  <a:lnTo>
                    <a:pt x="1828800" y="914400"/>
                  </a:lnTo>
                  <a:lnTo>
                    <a:pt x="1371600" y="914400"/>
                  </a:lnTo>
                  <a:lnTo>
                    <a:pt x="914400" y="914400"/>
                  </a:lnTo>
                  <a:lnTo>
                    <a:pt x="914400" y="685800"/>
                  </a:lnTo>
                  <a:lnTo>
                    <a:pt x="228600" y="685800"/>
                  </a:lnTo>
                  <a:lnTo>
                    <a:pt x="0" y="68580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xmlns="" id="{4F433B11-FBC1-4408-A988-68FB61CE0E04}"/>
                    </a:ext>
                  </a:extLst>
                </p:cNvPr>
                <p:cNvSpPr txBox="1"/>
                <p:nvPr/>
              </p:nvSpPr>
              <p:spPr>
                <a:xfrm>
                  <a:off x="8420226" y="4424818"/>
                  <a:ext cx="914400" cy="457199"/>
                </a:xfrm>
                <a:prstGeom prst="rect">
                  <a:avLst/>
                </a:prstGeom>
                <a:noFill/>
              </p:spPr>
              <p:txBody>
                <a:bodyPr wrap="square" rtlCol="0" anchor="ctr" anchorCtr="1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en-US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4F433B11-FBC1-4408-A988-68FB61CE0E0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0226" y="4424818"/>
                  <a:ext cx="914400" cy="45719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C9D78CFB-5E00-4091-A2A7-A1022F6A42E1}"/>
                </a:ext>
              </a:extLst>
            </p:cNvPr>
            <p:cNvSpPr/>
            <p:nvPr/>
          </p:nvSpPr>
          <p:spPr>
            <a:xfrm>
              <a:off x="7456159" y="4607697"/>
              <a:ext cx="91440" cy="9144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195422A4-DC00-44B2-AFEC-CB0CBF4A33E0}"/>
                </a:ext>
              </a:extLst>
            </p:cNvPr>
            <p:cNvSpPr/>
            <p:nvPr/>
          </p:nvSpPr>
          <p:spPr>
            <a:xfrm>
              <a:off x="4301478" y="3969869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228600 w 1828800"/>
                <a:gd name="connsiteY1" fmla="*/ 0 h 914400"/>
                <a:gd name="connsiteX2" fmla="*/ 228600 w 1828800"/>
                <a:gd name="connsiteY2" fmla="*/ 457200 h 914400"/>
                <a:gd name="connsiteX3" fmla="*/ 1371600 w 1828800"/>
                <a:gd name="connsiteY3" fmla="*/ 457200 h 914400"/>
                <a:gd name="connsiteX4" fmla="*/ 1371600 w 1828800"/>
                <a:gd name="connsiteY4" fmla="*/ 0 h 914400"/>
                <a:gd name="connsiteX5" fmla="*/ 1828800 w 1828800"/>
                <a:gd name="connsiteY5" fmla="*/ 0 h 914400"/>
                <a:gd name="connsiteX6" fmla="*/ 1828800 w 1828800"/>
                <a:gd name="connsiteY6" fmla="*/ 914400 h 914400"/>
                <a:gd name="connsiteX7" fmla="*/ 1371600 w 1828800"/>
                <a:gd name="connsiteY7" fmla="*/ 914400 h 914400"/>
                <a:gd name="connsiteX8" fmla="*/ 914400 w 1828800"/>
                <a:gd name="connsiteY8" fmla="*/ 914400 h 914400"/>
                <a:gd name="connsiteX9" fmla="*/ 914400 w 1828800"/>
                <a:gd name="connsiteY9" fmla="*/ 685800 h 914400"/>
                <a:gd name="connsiteX10" fmla="*/ 228600 w 1828800"/>
                <a:gd name="connsiteY10" fmla="*/ 685800 h 914400"/>
                <a:gd name="connsiteX11" fmla="*/ 0 w 1828800"/>
                <a:gd name="connsiteY11" fmla="*/ 6858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228600" y="0"/>
                  </a:lnTo>
                  <a:lnTo>
                    <a:pt x="228600" y="457200"/>
                  </a:lnTo>
                  <a:lnTo>
                    <a:pt x="1371600" y="457200"/>
                  </a:lnTo>
                  <a:lnTo>
                    <a:pt x="1371600" y="0"/>
                  </a:lnTo>
                  <a:lnTo>
                    <a:pt x="1828800" y="0"/>
                  </a:lnTo>
                  <a:lnTo>
                    <a:pt x="1828800" y="914400"/>
                  </a:lnTo>
                  <a:lnTo>
                    <a:pt x="1371600" y="914400"/>
                  </a:lnTo>
                  <a:lnTo>
                    <a:pt x="914400" y="914400"/>
                  </a:lnTo>
                  <a:lnTo>
                    <a:pt x="914400" y="685800"/>
                  </a:lnTo>
                  <a:lnTo>
                    <a:pt x="228600" y="685800"/>
                  </a:lnTo>
                  <a:lnTo>
                    <a:pt x="0" y="685800"/>
                  </a:lnTo>
                  <a:close/>
                </a:path>
              </a:pathLst>
            </a:custGeom>
            <a:noFill/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xmlns="" id="{51DE0FC0-06FD-433E-999B-66B6B81D397F}"/>
                </a:ext>
              </a:extLst>
            </p:cNvPr>
            <p:cNvSpPr/>
            <p:nvPr/>
          </p:nvSpPr>
          <p:spPr>
            <a:xfrm>
              <a:off x="4255759" y="4607697"/>
              <a:ext cx="91440" cy="9144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xmlns="" id="{4ED0D95B-56E4-4191-B2F6-590E5CF8D724}"/>
                </a:ext>
              </a:extLst>
            </p:cNvPr>
            <p:cNvSpPr/>
            <p:nvPr/>
          </p:nvSpPr>
          <p:spPr>
            <a:xfrm>
              <a:off x="6680199" y="2368191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228600 w 1828800"/>
                <a:gd name="connsiteY1" fmla="*/ 0 h 914400"/>
                <a:gd name="connsiteX2" fmla="*/ 228600 w 1828800"/>
                <a:gd name="connsiteY2" fmla="*/ 457200 h 914400"/>
                <a:gd name="connsiteX3" fmla="*/ 1371600 w 1828800"/>
                <a:gd name="connsiteY3" fmla="*/ 457200 h 914400"/>
                <a:gd name="connsiteX4" fmla="*/ 1371600 w 1828800"/>
                <a:gd name="connsiteY4" fmla="*/ 0 h 914400"/>
                <a:gd name="connsiteX5" fmla="*/ 1828800 w 1828800"/>
                <a:gd name="connsiteY5" fmla="*/ 0 h 914400"/>
                <a:gd name="connsiteX6" fmla="*/ 1828800 w 1828800"/>
                <a:gd name="connsiteY6" fmla="*/ 914400 h 914400"/>
                <a:gd name="connsiteX7" fmla="*/ 1371600 w 1828800"/>
                <a:gd name="connsiteY7" fmla="*/ 914400 h 914400"/>
                <a:gd name="connsiteX8" fmla="*/ 914400 w 1828800"/>
                <a:gd name="connsiteY8" fmla="*/ 914400 h 914400"/>
                <a:gd name="connsiteX9" fmla="*/ 914400 w 1828800"/>
                <a:gd name="connsiteY9" fmla="*/ 685800 h 914400"/>
                <a:gd name="connsiteX10" fmla="*/ 228600 w 1828800"/>
                <a:gd name="connsiteY10" fmla="*/ 685800 h 914400"/>
                <a:gd name="connsiteX11" fmla="*/ 0 w 1828800"/>
                <a:gd name="connsiteY11" fmla="*/ 6858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228600" y="0"/>
                  </a:lnTo>
                  <a:lnTo>
                    <a:pt x="228600" y="457200"/>
                  </a:lnTo>
                  <a:lnTo>
                    <a:pt x="1371600" y="457200"/>
                  </a:lnTo>
                  <a:lnTo>
                    <a:pt x="1371600" y="0"/>
                  </a:lnTo>
                  <a:lnTo>
                    <a:pt x="1828800" y="0"/>
                  </a:lnTo>
                  <a:lnTo>
                    <a:pt x="1828800" y="914400"/>
                  </a:lnTo>
                  <a:lnTo>
                    <a:pt x="1371600" y="914400"/>
                  </a:lnTo>
                  <a:lnTo>
                    <a:pt x="914400" y="914400"/>
                  </a:lnTo>
                  <a:lnTo>
                    <a:pt x="914400" y="685800"/>
                  </a:lnTo>
                  <a:lnTo>
                    <a:pt x="228600" y="685800"/>
                  </a:lnTo>
                  <a:lnTo>
                    <a:pt x="0" y="685800"/>
                  </a:lnTo>
                  <a:close/>
                </a:path>
              </a:pathLst>
            </a:custGeom>
            <a:noFill/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xmlns="" id="{D39CC74F-E948-49F8-A1DB-992B479AA1C8}"/>
                </a:ext>
              </a:extLst>
            </p:cNvPr>
            <p:cNvSpPr/>
            <p:nvPr/>
          </p:nvSpPr>
          <p:spPr>
            <a:xfrm>
              <a:off x="6634480" y="3006019"/>
              <a:ext cx="91440" cy="9144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31411391-6112-42BA-BA48-B6B5A5CD8561}"/>
                </a:ext>
              </a:extLst>
            </p:cNvPr>
            <p:cNvSpPr txBox="1"/>
            <p:nvPr/>
          </p:nvSpPr>
          <p:spPr>
            <a:xfrm>
              <a:off x="7736608" y="5086399"/>
              <a:ext cx="15905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Reference point</a:t>
              </a:r>
            </a:p>
          </p:txBody>
        </p:sp>
        <p:cxnSp>
          <p:nvCxnSpPr>
            <p:cNvPr id="45" name="Connector: Elbow 44">
              <a:extLst>
                <a:ext uri="{FF2B5EF4-FFF2-40B4-BE49-F238E27FC236}">
                  <a16:creationId xmlns:a16="http://schemas.microsoft.com/office/drawing/2014/main" xmlns="" id="{8801500F-52E5-4791-BA43-1BD00B7C4D8C}"/>
                </a:ext>
              </a:extLst>
            </p:cNvPr>
            <p:cNvCxnSpPr>
              <a:cxnSpLocks/>
              <a:stCxn id="44" idx="1"/>
            </p:cNvCxnSpPr>
            <p:nvPr/>
          </p:nvCxnSpPr>
          <p:spPr>
            <a:xfrm rot="10800000">
              <a:off x="7497930" y="4875992"/>
              <a:ext cx="238678" cy="364296"/>
            </a:xfrm>
            <a:prstGeom prst="bentConnector2">
              <a:avLst/>
            </a:prstGeom>
            <a:ln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719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TM03457485[[fn=Mesh]]</Template>
  <TotalTime>726</TotalTime>
  <Words>1390</Words>
  <Application>Microsoft Office PowerPoint</Application>
  <PresentationFormat>Widescreen</PresentationFormat>
  <Paragraphs>195</Paragraphs>
  <Slides>22</Slides>
  <Notes>9</Notes>
  <HiddenSlides>4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Cambria Math</vt:lpstr>
      <vt:lpstr>Century Gothic</vt:lpstr>
      <vt:lpstr>Wingdings 2</vt:lpstr>
      <vt:lpstr>Quotable</vt:lpstr>
      <vt:lpstr>Nesting</vt:lpstr>
      <vt:lpstr>Overview</vt:lpstr>
      <vt:lpstr>Nesting</vt:lpstr>
      <vt:lpstr>Categories</vt:lpstr>
      <vt:lpstr>Categories cont.</vt:lpstr>
      <vt:lpstr>Complexity</vt:lpstr>
      <vt:lpstr>Complexity cont.</vt:lpstr>
      <vt:lpstr>Some definitions</vt:lpstr>
      <vt:lpstr>Some definitions cont.</vt:lpstr>
      <vt:lpstr>Solution Types</vt:lpstr>
      <vt:lpstr>Legal Placement Methods</vt:lpstr>
      <vt:lpstr>Legal Placement Methods - Simulation</vt:lpstr>
      <vt:lpstr>Legal Placement Methods - Examples</vt:lpstr>
      <vt:lpstr>Relaxed Placement Methods</vt:lpstr>
      <vt:lpstr>Relaxed Placement Methods - Simulation</vt:lpstr>
      <vt:lpstr>Relaxed Placement Methods - Examples</vt:lpstr>
      <vt:lpstr>Considering Constraints</vt:lpstr>
      <vt:lpstr>Questions?</vt:lpstr>
      <vt:lpstr>Bibliography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Nesting Problem</dc:title>
  <dc:creator>Shachaf</dc:creator>
  <cp:lastModifiedBy>Yair</cp:lastModifiedBy>
  <cp:revision>333</cp:revision>
  <dcterms:created xsi:type="dcterms:W3CDTF">2017-06-16T11:08:38Z</dcterms:created>
  <dcterms:modified xsi:type="dcterms:W3CDTF">2017-06-19T13:00:35Z</dcterms:modified>
</cp:coreProperties>
</file>