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6" r:id="rId14"/>
    <p:sldId id="271" r:id="rId15"/>
    <p:sldId id="272" r:id="rId16"/>
    <p:sldId id="273" r:id="rId17"/>
    <p:sldId id="275" r:id="rId18"/>
    <p:sldId id="274" r:id="rId19"/>
    <p:sldId id="263" r:id="rId2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8" autoAdjust="0"/>
    <p:restoredTop sz="94675" autoAdjust="0"/>
  </p:normalViewPr>
  <p:slideViewPr>
    <p:cSldViewPr>
      <p:cViewPr>
        <p:scale>
          <a:sx n="50" d="100"/>
          <a:sy n="50" d="100"/>
        </p:scale>
        <p:origin x="1740" y="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301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133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16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173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697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629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25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088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795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674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457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CAB97-7F77-4C60-993C-45641F7FA1EE}" type="datetimeFigureOut">
              <a:rPr lang="he-IL" smtClean="0"/>
              <a:t>י'/סיון/תשע"ז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0022B-4368-4AB4-8540-27F4ABB3CA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323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bc.ca/nest/imager/contributions/snoeyink/sculpt.html" TargetMode="External"/><Relationship Id="rId2" Type="http://schemas.openxmlformats.org/officeDocument/2006/relationships/hyperlink" Target="https://link.springer.com/article/10.1007/BF0257438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/>
          <a:lstStyle/>
          <a:p>
            <a:r>
              <a:rPr lang="he-IL" dirty="0" smtClean="0"/>
              <a:t>מבנים שלא ניתנים לפירוק במשיכה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491880" y="3284984"/>
            <a:ext cx="6400800" cy="1752600"/>
          </a:xfrm>
        </p:spPr>
        <p:txBody>
          <a:bodyPr/>
          <a:lstStyle/>
          <a:p>
            <a:r>
              <a:rPr lang="he-IL" dirty="0" smtClean="0"/>
              <a:t>שחר שמאי</a:t>
            </a:r>
            <a:endParaRPr lang="he-IL" dirty="0"/>
          </a:p>
        </p:txBody>
      </p:sp>
      <p:pic>
        <p:nvPicPr>
          <p:cNvPr id="1026" name="Picture 2" descr="C:\Users\Sarit\Downloads\a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52936"/>
            <a:ext cx="4930676" cy="345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0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6" y="5136968"/>
            <a:ext cx="2664296" cy="1749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לפי הגדרה לכל שני טטראדרים יש מישור משותף של אחת הפאות</a:t>
            </a:r>
          </a:p>
          <a:p>
            <a:r>
              <a:rPr lang="he-IL" dirty="0" smtClean="0"/>
              <a:t>נרצה להוכיח שהם נחתכים בפוליגון על מישור זה</a:t>
            </a:r>
          </a:p>
          <a:p>
            <a:r>
              <a:rPr lang="he-IL" dirty="0" smtClean="0">
                <a:latin typeface="Century Schoolbook"/>
              </a:rPr>
              <a:t>נניח בשלילה שקיים קו מפריד </a:t>
            </a:r>
            <a:r>
              <a:rPr lang="en-US" dirty="0" smtClean="0">
                <a:latin typeface="Century Schoolbook"/>
              </a:rPr>
              <a:t>l</a:t>
            </a:r>
            <a:r>
              <a:rPr lang="he-IL" dirty="0" smtClean="0">
                <a:latin typeface="Century Schoolbook"/>
              </a:rPr>
              <a:t> על המישור</a:t>
            </a:r>
          </a:p>
          <a:p>
            <a:r>
              <a:rPr lang="he-IL" dirty="0" smtClean="0">
                <a:latin typeface="Century Schoolbook"/>
              </a:rPr>
              <a:t>נסובב את המישור עד שיפגע </a:t>
            </a:r>
            <a:r>
              <a:rPr lang="he-IL" dirty="0" err="1" smtClean="0">
                <a:latin typeface="Century Schoolbook"/>
              </a:rPr>
              <a:t>בקודקוד</a:t>
            </a:r>
            <a:r>
              <a:rPr lang="he-IL" dirty="0" smtClean="0">
                <a:latin typeface="Century Schoolbook"/>
              </a:rPr>
              <a:t> נוסף של </a:t>
            </a:r>
            <a:r>
              <a:rPr lang="en-US" dirty="0" smtClean="0">
                <a:latin typeface="Century Schoolbook"/>
              </a:rPr>
              <a:t>A</a:t>
            </a:r>
            <a:r>
              <a:rPr lang="he-IL" dirty="0" smtClean="0">
                <a:latin typeface="Century Schoolbook"/>
              </a:rPr>
              <a:t> או </a:t>
            </a:r>
            <a:r>
              <a:rPr lang="en-US" dirty="0" smtClean="0">
                <a:latin typeface="Century Schoolbook"/>
              </a:rPr>
              <a:t>B</a:t>
            </a:r>
            <a:r>
              <a:rPr lang="he-IL" dirty="0" smtClean="0">
                <a:latin typeface="Century Schoolbook"/>
              </a:rPr>
              <a:t> (בלי הגבלת הכלליות נניח </a:t>
            </a:r>
            <a:r>
              <a:rPr lang="en-US" dirty="0" smtClean="0">
                <a:latin typeface="Century Schoolbook"/>
              </a:rPr>
              <a:t>A</a:t>
            </a:r>
            <a:r>
              <a:rPr lang="he-IL" dirty="0" smtClean="0">
                <a:latin typeface="Century Schoolbook"/>
              </a:rPr>
              <a:t>)</a:t>
            </a:r>
          </a:p>
          <a:p>
            <a:r>
              <a:rPr lang="en-US" dirty="0" smtClean="0">
                <a:latin typeface="Century Schoolbook"/>
              </a:rPr>
              <a:t>A</a:t>
            </a:r>
            <a:r>
              <a:rPr lang="he-IL" dirty="0" smtClean="0">
                <a:latin typeface="Century Schoolbook"/>
              </a:rPr>
              <a:t> מופרד משאר הטטראדרים על ידי </a:t>
            </a:r>
            <a:r>
              <a:rPr lang="en-US" baseline="-25000" dirty="0" smtClean="0">
                <a:latin typeface="Century Schoolbook"/>
              </a:rPr>
              <a:t>AE</a:t>
            </a:r>
            <a:r>
              <a:rPr lang="he-IL" dirty="0" smtClean="0">
                <a:latin typeface="Century Schoolbook"/>
              </a:rPr>
              <a:t></a:t>
            </a:r>
            <a:r>
              <a:rPr lang="he-IL" baseline="-25000" dirty="0" smtClean="0">
                <a:latin typeface="Century Schoolbook"/>
              </a:rPr>
              <a:t>,</a:t>
            </a:r>
            <a:r>
              <a:rPr lang="he-IL" dirty="0" smtClean="0"/>
              <a:t> </a:t>
            </a:r>
            <a:r>
              <a:rPr lang="en-US" baseline="-25000" dirty="0">
                <a:latin typeface="Century Schoolbook"/>
              </a:rPr>
              <a:t>AD </a:t>
            </a:r>
            <a:r>
              <a:rPr lang="he-IL" dirty="0" smtClean="0">
                <a:latin typeface="Century Schoolbook"/>
              </a:rPr>
              <a:t></a:t>
            </a:r>
            <a:r>
              <a:rPr lang="he-IL" baseline="-25000" dirty="0" smtClean="0">
                <a:latin typeface="Century Schoolbook"/>
              </a:rPr>
              <a:t>,</a:t>
            </a:r>
            <a:r>
              <a:rPr lang="he-IL" dirty="0" smtClean="0">
                <a:latin typeface="Century Schoolbook"/>
              </a:rPr>
              <a:t> </a:t>
            </a:r>
            <a:r>
              <a:rPr lang="en-US" baseline="-25000" dirty="0">
                <a:latin typeface="Century Schoolbook"/>
              </a:rPr>
              <a:t>AC </a:t>
            </a:r>
            <a:r>
              <a:rPr lang="he-IL" dirty="0" smtClean="0">
                <a:latin typeface="Century Schoolbook"/>
              </a:rPr>
              <a:t>  </a:t>
            </a:r>
            <a:r>
              <a:rPr lang="he-IL" dirty="0" smtClean="0">
                <a:latin typeface="Century Schoolbook"/>
              </a:rPr>
              <a:t>והמישור החדש, כולם עוברים באותו </a:t>
            </a:r>
            <a:r>
              <a:rPr lang="he-IL" dirty="0" err="1" smtClean="0">
                <a:latin typeface="Century Schoolbook"/>
              </a:rPr>
              <a:t>קודקוד</a:t>
            </a:r>
            <a:r>
              <a:rPr lang="he-IL" dirty="0" smtClean="0">
                <a:latin typeface="Century Schoolbook"/>
              </a:rPr>
              <a:t> ולכן התא של </a:t>
            </a:r>
            <a:r>
              <a:rPr lang="en-US" dirty="0" smtClean="0">
                <a:latin typeface="Century Schoolbook"/>
              </a:rPr>
              <a:t> A </a:t>
            </a:r>
            <a:r>
              <a:rPr lang="he-IL" dirty="0" smtClean="0">
                <a:latin typeface="Century Schoolbook"/>
              </a:rPr>
              <a:t>במערך זה לא חסום</a:t>
            </a:r>
          </a:p>
          <a:p>
            <a:r>
              <a:rPr lang="he-IL" dirty="0" smtClean="0"/>
              <a:t>סתירה!</a:t>
            </a:r>
          </a:p>
        </p:txBody>
      </p:sp>
      <p:pic>
        <p:nvPicPr>
          <p:cNvPr id="5" name="Picture 2" descr="תוצאת תמונה עבור לוח מחיק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1" y="548680"/>
            <a:ext cx="1085106" cy="108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06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92" y="3862226"/>
            <a:ext cx="4437878" cy="299577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781128"/>
          </a:xfrm>
        </p:spPr>
        <p:txBody>
          <a:bodyPr>
            <a:normAutofit/>
          </a:bodyPr>
          <a:lstStyle/>
          <a:p>
            <a:r>
              <a:rPr lang="he-IL" dirty="0" smtClean="0"/>
              <a:t>לכל שני טטראדרים, נבחר נקודה מחיתוכן ונסמנה ב</a:t>
            </a:r>
            <a:r>
              <a:rPr lang="en-US" dirty="0" err="1" smtClean="0"/>
              <a:t>p</a:t>
            </a:r>
            <a:r>
              <a:rPr lang="en-US" baseline="-25000" dirty="0" err="1" smtClean="0"/>
              <a:t>AB</a:t>
            </a:r>
            <a:r>
              <a:rPr lang="he-IL" dirty="0" smtClean="0"/>
              <a:t>. את הנקודות נבחר במצב כללי ונסמנן ב</a:t>
            </a:r>
            <a:r>
              <a:rPr lang="en-US" dirty="0" smtClean="0"/>
              <a:t>P</a:t>
            </a:r>
            <a:r>
              <a:rPr lang="he-IL" dirty="0" smtClean="0"/>
              <a:t>.</a:t>
            </a:r>
          </a:p>
          <a:p>
            <a:r>
              <a:rPr lang="he-IL" dirty="0" err="1" smtClean="0"/>
              <a:t>קודקוד</a:t>
            </a:r>
            <a:r>
              <a:rPr lang="he-IL" dirty="0" smtClean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r>
              <a:rPr lang="he-IL" dirty="0" smtClean="0"/>
              <a:t> הוא </a:t>
            </a:r>
            <a:r>
              <a:rPr lang="he-IL" dirty="0" err="1" smtClean="0"/>
              <a:t>הקודקוד</a:t>
            </a:r>
            <a:r>
              <a:rPr lang="he-IL" dirty="0" smtClean="0"/>
              <a:t> של טטראדר </a:t>
            </a:r>
            <a:r>
              <a:rPr lang="en-US" dirty="0" smtClean="0"/>
              <a:t>A</a:t>
            </a:r>
            <a:r>
              <a:rPr lang="he-IL" dirty="0" smtClean="0"/>
              <a:t> שנגדי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לפאה המשותפת עם </a:t>
            </a:r>
            <a:r>
              <a:rPr lang="en-US" dirty="0" smtClean="0"/>
              <a:t>B</a:t>
            </a:r>
            <a:endParaRPr lang="he-IL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he-IL" dirty="0" smtClean="0"/>
              <a:t> זהי דמות המראה האינסופית של </a:t>
            </a:r>
            <a:r>
              <a:rPr lang="en-US" dirty="0" smtClean="0"/>
              <a:t>A</a:t>
            </a:r>
            <a:r>
              <a:rPr lang="he-IL" dirty="0" smtClean="0"/>
              <a:t> דרך </a:t>
            </a:r>
            <a:r>
              <a:rPr lang="he-IL" dirty="0" err="1" smtClean="0"/>
              <a:t>קודקוד</a:t>
            </a:r>
            <a:r>
              <a:rPr lang="he-IL" dirty="0" smtClean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r>
              <a:rPr lang="he-IL" dirty="0" smtClean="0"/>
              <a:t> 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he-IL" dirty="0" smtClean="0"/>
              <a:t> נקרא פנוי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אם הוא לא חותך את </a:t>
            </a:r>
            <a:r>
              <a:rPr lang="en-US" dirty="0" smtClean="0"/>
              <a:t>CH(P)</a:t>
            </a:r>
            <a:endParaRPr lang="he-IL" dirty="0" smtClean="0"/>
          </a:p>
          <a:p>
            <a:endParaRPr lang="he-IL" dirty="0" smtClean="0"/>
          </a:p>
        </p:txBody>
      </p:sp>
      <p:pic>
        <p:nvPicPr>
          <p:cNvPr id="5" name="Picture 2" descr="תוצאת תמונה עבור לוח מחיק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655" y="207789"/>
            <a:ext cx="1248792" cy="130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18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he-IL" dirty="0" smtClean="0"/>
              <a:t> פנוי אז </a:t>
            </a:r>
            <a:r>
              <a:rPr lang="he-IL" dirty="0" err="1" smtClean="0"/>
              <a:t>הקודקודים</a:t>
            </a:r>
            <a:r>
              <a:rPr lang="he-IL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CD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DE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EC</a:t>
            </a:r>
            <a:r>
              <a:rPr lang="he-IL" dirty="0" smtClean="0"/>
              <a:t> יוצרים פאה בקמור של </a:t>
            </a:r>
            <a:r>
              <a:rPr lang="en-US" dirty="0" smtClean="0"/>
              <a:t>CH(P)</a:t>
            </a:r>
            <a:r>
              <a:rPr lang="he-IL" dirty="0" smtClean="0"/>
              <a:t> וכל הפאה מוכלת </a:t>
            </a:r>
            <a:r>
              <a:rPr lang="en-US" dirty="0" smtClean="0"/>
              <a:t> </a:t>
            </a:r>
            <a:r>
              <a:rPr lang="he-IL" dirty="0"/>
              <a:t>ב</a:t>
            </a:r>
            <a:r>
              <a:rPr lang="en-US" dirty="0" smtClean="0"/>
              <a:t>B</a:t>
            </a:r>
            <a:r>
              <a:rPr lang="en-US" baseline="-25000" dirty="0" smtClean="0"/>
              <a:t>A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sz="2400" dirty="0"/>
          </a:p>
        </p:txBody>
      </p:sp>
      <p:pic>
        <p:nvPicPr>
          <p:cNvPr id="5" name="Picture 2" descr="תוצאת תמונה עבור לוח מחיק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0" y="4797152"/>
            <a:ext cx="1877194" cy="187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114" y="3140968"/>
            <a:ext cx="5070646" cy="3422922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114" y="3145781"/>
            <a:ext cx="5070647" cy="341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0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he-IL" dirty="0" smtClean="0"/>
              <a:t>אם </a:t>
            </a:r>
            <a:r>
              <a:rPr lang="en-US" dirty="0" smtClean="0"/>
              <a:t>CH(P)</a:t>
            </a:r>
            <a:r>
              <a:rPr lang="he-IL" dirty="0" smtClean="0"/>
              <a:t> לא חותך את </a:t>
            </a:r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he-IL" dirty="0" smtClean="0"/>
              <a:t> אז </a:t>
            </a:r>
            <a:r>
              <a:rPr lang="he-IL" dirty="0" err="1" smtClean="0"/>
              <a:t>הקודקודים</a:t>
            </a:r>
            <a:r>
              <a:rPr lang="he-IL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CD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DE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EC</a:t>
            </a:r>
            <a:r>
              <a:rPr lang="he-IL" dirty="0" smtClean="0"/>
              <a:t> יוצרים פאה בקמור של </a:t>
            </a:r>
            <a:r>
              <a:rPr lang="en-US" dirty="0" smtClean="0"/>
              <a:t>CH(P)</a:t>
            </a:r>
            <a:r>
              <a:rPr lang="he-IL" dirty="0" smtClean="0"/>
              <a:t> וכל הפאה מוכלת ב</a:t>
            </a:r>
            <a:r>
              <a:rPr lang="en-US" dirty="0" smtClean="0"/>
              <a:t> B</a:t>
            </a:r>
            <a:r>
              <a:rPr lang="en-US" baseline="-25000" dirty="0" smtClean="0"/>
              <a:t>A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sz="2400" dirty="0" smtClean="0"/>
              <a:t>נסתכל על המישור שמכיל את הנקודות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CD</a:t>
            </a:r>
            <a:r>
              <a:rPr lang="en-US" sz="2400" dirty="0" err="1" smtClean="0"/>
              <a:t>,p</a:t>
            </a:r>
            <a:r>
              <a:rPr lang="en-US" sz="2400" baseline="-25000" dirty="0" err="1" smtClean="0"/>
              <a:t>DE</a:t>
            </a:r>
            <a:r>
              <a:rPr lang="en-US" sz="2400" dirty="0" err="1" smtClean="0"/>
              <a:t>,p</a:t>
            </a:r>
            <a:r>
              <a:rPr lang="en-US" sz="2400" baseline="-25000" dirty="0" err="1" smtClean="0"/>
              <a:t>EC</a:t>
            </a:r>
            <a:r>
              <a:rPr lang="he-IL" sz="2400" dirty="0" smtClean="0"/>
              <a:t>.</a:t>
            </a:r>
          </a:p>
          <a:p>
            <a:pPr marL="0" indent="0">
              <a:buNone/>
            </a:pPr>
            <a:endParaRPr lang="he-IL" sz="2400" dirty="0"/>
          </a:p>
        </p:txBody>
      </p:sp>
      <p:pic>
        <p:nvPicPr>
          <p:cNvPr id="5" name="Picture 2" descr="תוצאת תמונה עבור לוח מחיק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0" y="4797152"/>
            <a:ext cx="1877194" cy="187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מחבר ישר 5"/>
          <p:cNvCxnSpPr/>
          <p:nvPr/>
        </p:nvCxnSpPr>
        <p:spPr>
          <a:xfrm flipV="1">
            <a:off x="3152213" y="3933056"/>
            <a:ext cx="3003963" cy="266429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2771800" y="5735751"/>
            <a:ext cx="460851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/>
          <p:cNvCxnSpPr/>
          <p:nvPr/>
        </p:nvCxnSpPr>
        <p:spPr>
          <a:xfrm flipH="1" flipV="1">
            <a:off x="3419872" y="4149080"/>
            <a:ext cx="3528392" cy="252526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512291" y="4114087"/>
            <a:ext cx="5325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Century Schoolbook"/>
              </a:rPr>
              <a:t></a:t>
            </a:r>
            <a:r>
              <a:rPr lang="en-US" baseline="-25000" dirty="0" smtClean="0">
                <a:latin typeface="Century Schoolbook"/>
              </a:rPr>
              <a:t>AC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3698286" y="4266487"/>
            <a:ext cx="5421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Century Schoolbook"/>
              </a:rPr>
              <a:t></a:t>
            </a:r>
            <a:r>
              <a:rPr lang="en-US" baseline="-25000" dirty="0" smtClean="0">
                <a:latin typeface="Century Schoolbook"/>
              </a:rPr>
              <a:t>AD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4240422" y="5589240"/>
            <a:ext cx="5325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Century Schoolbook"/>
              </a:rPr>
              <a:t></a:t>
            </a:r>
            <a:r>
              <a:rPr lang="en-US" baseline="-25000" dirty="0" smtClean="0">
                <a:latin typeface="Century Schoolbook"/>
              </a:rPr>
              <a:t>AE</a:t>
            </a:r>
            <a:endParaRPr lang="he-IL" dirty="0"/>
          </a:p>
        </p:txBody>
      </p:sp>
      <p:sp>
        <p:nvSpPr>
          <p:cNvPr id="21" name="TextBox 20"/>
          <p:cNvSpPr txBox="1"/>
          <p:nvPr/>
        </p:nvSpPr>
        <p:spPr>
          <a:xfrm>
            <a:off x="4478794" y="5279774"/>
            <a:ext cx="7393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he-IL" dirty="0" smtClean="0">
                <a:solidFill>
                  <a:srgbClr val="FF0000"/>
                </a:solidFill>
              </a:rPr>
              <a:t> כאן!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4" name="תרשים זרימה: מחבר 23"/>
          <p:cNvSpPr/>
          <p:nvPr/>
        </p:nvSpPr>
        <p:spPr>
          <a:xfrm>
            <a:off x="4711762" y="4407219"/>
            <a:ext cx="147073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4490651" y="3964414"/>
            <a:ext cx="54854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>
                <a:latin typeface="Century Schoolbook"/>
              </a:rPr>
              <a:t>p</a:t>
            </a:r>
            <a:r>
              <a:rPr lang="en-US" baseline="-25000" dirty="0" err="1" smtClean="0">
                <a:latin typeface="Century Schoolbook"/>
              </a:rPr>
              <a:t>CD</a:t>
            </a:r>
            <a:endParaRPr lang="he-IL" dirty="0"/>
          </a:p>
        </p:txBody>
      </p:sp>
      <p:sp>
        <p:nvSpPr>
          <p:cNvPr id="27" name="תרשים זרימה: מחבר 26"/>
          <p:cNvSpPr/>
          <p:nvPr/>
        </p:nvSpPr>
        <p:spPr>
          <a:xfrm>
            <a:off x="6665319" y="6220616"/>
            <a:ext cx="147073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/>
          <p:cNvSpPr txBox="1"/>
          <p:nvPr/>
        </p:nvSpPr>
        <p:spPr>
          <a:xfrm>
            <a:off x="6404908" y="5773906"/>
            <a:ext cx="54854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>
                <a:latin typeface="Century Schoolbook"/>
              </a:rPr>
              <a:t>p</a:t>
            </a:r>
            <a:r>
              <a:rPr lang="en-US" baseline="-25000" dirty="0" err="1" smtClean="0">
                <a:latin typeface="Century Schoolbook"/>
              </a:rPr>
              <a:t>DE</a:t>
            </a:r>
            <a:endParaRPr lang="he-IL" dirty="0"/>
          </a:p>
        </p:txBody>
      </p:sp>
      <p:sp>
        <p:nvSpPr>
          <p:cNvPr id="29" name="תרשים זרימה: מחבר 28"/>
          <p:cNvSpPr/>
          <p:nvPr/>
        </p:nvSpPr>
        <p:spPr>
          <a:xfrm>
            <a:off x="3078677" y="6220616"/>
            <a:ext cx="147073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TextBox 29"/>
          <p:cNvSpPr txBox="1"/>
          <p:nvPr/>
        </p:nvSpPr>
        <p:spPr>
          <a:xfrm>
            <a:off x="2867184" y="5773906"/>
            <a:ext cx="53893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>
                <a:latin typeface="Century Schoolbook"/>
              </a:rPr>
              <a:t>p</a:t>
            </a:r>
            <a:r>
              <a:rPr lang="en-US" baseline="-25000" dirty="0" err="1" smtClean="0">
                <a:latin typeface="Century Schoolbook"/>
              </a:rPr>
              <a:t>EC</a:t>
            </a:r>
            <a:endParaRPr lang="he-IL" dirty="0"/>
          </a:p>
        </p:txBody>
      </p:sp>
      <p:cxnSp>
        <p:nvCxnSpPr>
          <p:cNvPr id="9219" name="מחבר ישר 9218"/>
          <p:cNvCxnSpPr>
            <a:stCxn id="24" idx="3"/>
            <a:endCxn id="29" idx="7"/>
          </p:cNvCxnSpPr>
          <p:nvPr/>
        </p:nvCxnSpPr>
        <p:spPr>
          <a:xfrm flipH="1">
            <a:off x="3204212" y="4537301"/>
            <a:ext cx="1529088" cy="170563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3" name="מחבר ישר 9222"/>
          <p:cNvCxnSpPr>
            <a:stCxn id="27" idx="1"/>
            <a:endCxn id="24" idx="5"/>
          </p:cNvCxnSpPr>
          <p:nvPr/>
        </p:nvCxnSpPr>
        <p:spPr>
          <a:xfrm flipH="1" flipV="1">
            <a:off x="4837297" y="4537301"/>
            <a:ext cx="1849560" cy="170563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5" name="מחבר ישר 9224"/>
          <p:cNvCxnSpPr/>
          <p:nvPr/>
        </p:nvCxnSpPr>
        <p:spPr>
          <a:xfrm>
            <a:off x="3225750" y="6296816"/>
            <a:ext cx="3439569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7" name="מחבר ישר 9226"/>
          <p:cNvCxnSpPr/>
          <p:nvPr/>
        </p:nvCxnSpPr>
        <p:spPr>
          <a:xfrm>
            <a:off x="2699792" y="5013176"/>
            <a:ext cx="5184576" cy="16611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ישר 43"/>
          <p:cNvCxnSpPr/>
          <p:nvPr/>
        </p:nvCxnSpPr>
        <p:spPr>
          <a:xfrm flipH="1">
            <a:off x="2195736" y="5265204"/>
            <a:ext cx="4968552" cy="12601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38893" y="6210667"/>
            <a:ext cx="5325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Century Schoolbook"/>
              </a:rPr>
              <a:t></a:t>
            </a:r>
            <a:r>
              <a:rPr lang="en-US" baseline="-25000" dirty="0" smtClean="0">
                <a:latin typeface="Century Schoolbook"/>
              </a:rPr>
              <a:t>EC</a:t>
            </a:r>
            <a:endParaRPr lang="he-IL" dirty="0"/>
          </a:p>
        </p:txBody>
      </p:sp>
      <p:sp>
        <p:nvSpPr>
          <p:cNvPr id="51" name="TextBox 50"/>
          <p:cNvSpPr txBox="1"/>
          <p:nvPr/>
        </p:nvSpPr>
        <p:spPr>
          <a:xfrm>
            <a:off x="7104435" y="6228020"/>
            <a:ext cx="5421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Century Schoolbook"/>
              </a:rPr>
              <a:t></a:t>
            </a:r>
            <a:r>
              <a:rPr lang="en-US" baseline="-25000" dirty="0" smtClean="0">
                <a:latin typeface="Century Schoolbook"/>
              </a:rPr>
              <a:t>DE</a:t>
            </a:r>
            <a:endParaRPr lang="he-IL" dirty="0"/>
          </a:p>
        </p:txBody>
      </p:sp>
      <p:cxnSp>
        <p:nvCxnSpPr>
          <p:cNvPr id="9240" name="מחבר ישר 9239"/>
          <p:cNvCxnSpPr/>
          <p:nvPr/>
        </p:nvCxnSpPr>
        <p:spPr>
          <a:xfrm>
            <a:off x="1888034" y="6579999"/>
            <a:ext cx="6284366" cy="17353"/>
          </a:xfrm>
          <a:prstGeom prst="line">
            <a:avLst/>
          </a:prstGeom>
          <a:ln w="1905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752619" y="6412686"/>
            <a:ext cx="5325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Century Schoolbook"/>
              </a:rPr>
              <a:t></a:t>
            </a:r>
            <a:r>
              <a:rPr lang="en-US" baseline="-25000" dirty="0" smtClean="0">
                <a:latin typeface="Century Schoolbook"/>
              </a:rPr>
              <a:t>EB</a:t>
            </a:r>
            <a:endParaRPr lang="he-IL" dirty="0"/>
          </a:p>
        </p:txBody>
      </p:sp>
      <p:sp>
        <p:nvSpPr>
          <p:cNvPr id="63" name="TextBox 62"/>
          <p:cNvSpPr txBox="1"/>
          <p:nvPr/>
        </p:nvSpPr>
        <p:spPr>
          <a:xfrm>
            <a:off x="5512291" y="6489680"/>
            <a:ext cx="7393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he-IL" dirty="0" smtClean="0">
                <a:solidFill>
                  <a:srgbClr val="FF0000"/>
                </a:solidFill>
              </a:rPr>
              <a:t> כאן!</a:t>
            </a:r>
            <a:endParaRPr lang="he-IL" dirty="0">
              <a:solidFill>
                <a:srgbClr val="FF0000"/>
              </a:solidFill>
            </a:endParaRPr>
          </a:p>
        </p:txBody>
      </p:sp>
      <p:cxnSp>
        <p:nvCxnSpPr>
          <p:cNvPr id="64" name="מחבר ישר 63"/>
          <p:cNvCxnSpPr/>
          <p:nvPr/>
        </p:nvCxnSpPr>
        <p:spPr>
          <a:xfrm flipV="1">
            <a:off x="2051720" y="3645025"/>
            <a:ext cx="2893814" cy="3136993"/>
          </a:xfrm>
          <a:prstGeom prst="line">
            <a:avLst/>
          </a:prstGeom>
          <a:ln w="1905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184391" y="4758160"/>
            <a:ext cx="5325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Century Schoolbook"/>
              </a:rPr>
              <a:t></a:t>
            </a:r>
            <a:r>
              <a:rPr lang="en-US" baseline="-25000" dirty="0" smtClean="0">
                <a:latin typeface="Century Schoolbook"/>
              </a:rPr>
              <a:t>CB</a:t>
            </a:r>
            <a:endParaRPr lang="he-IL" dirty="0"/>
          </a:p>
        </p:txBody>
      </p:sp>
      <p:cxnSp>
        <p:nvCxnSpPr>
          <p:cNvPr id="69" name="מחבר ישר 68"/>
          <p:cNvCxnSpPr/>
          <p:nvPr/>
        </p:nvCxnSpPr>
        <p:spPr>
          <a:xfrm flipH="1" flipV="1">
            <a:off x="4318318" y="3711278"/>
            <a:ext cx="3854082" cy="3147734"/>
          </a:xfrm>
          <a:prstGeom prst="line">
            <a:avLst/>
          </a:prstGeom>
          <a:ln w="1905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035191" y="4844189"/>
            <a:ext cx="54213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Century Schoolbook"/>
              </a:rPr>
              <a:t></a:t>
            </a:r>
            <a:r>
              <a:rPr lang="en-US" baseline="-25000" dirty="0" smtClean="0">
                <a:latin typeface="Century Schoolbook"/>
              </a:rPr>
              <a:t>DB</a:t>
            </a:r>
            <a:endParaRPr lang="he-IL" dirty="0"/>
          </a:p>
        </p:txBody>
      </p:sp>
      <p:sp>
        <p:nvSpPr>
          <p:cNvPr id="73" name="TextBox 72"/>
          <p:cNvSpPr txBox="1"/>
          <p:nvPr/>
        </p:nvSpPr>
        <p:spPr>
          <a:xfrm>
            <a:off x="5739126" y="4537301"/>
            <a:ext cx="7393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he-IL" dirty="0" smtClean="0">
                <a:solidFill>
                  <a:srgbClr val="FF0000"/>
                </a:solidFill>
              </a:rPr>
              <a:t> כאן!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82560" y="4427820"/>
            <a:ext cx="7393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he-IL" dirty="0" smtClean="0">
                <a:solidFill>
                  <a:srgbClr val="FF0000"/>
                </a:solidFill>
              </a:rPr>
              <a:t> כאן!</a:t>
            </a: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2052" name="Picture 4" descr="C:\Users\Sarit\Downloads\Ba-anticone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307" y="3920675"/>
            <a:ext cx="4064776" cy="274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Sarit\Downloads\Ab-cone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307" y="3920675"/>
            <a:ext cx="4055509" cy="274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24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1" grpId="0"/>
      <p:bldP spid="24" grpId="0" animBg="1"/>
      <p:bldP spid="26" grpId="0"/>
      <p:bldP spid="27" grpId="0" animBg="1"/>
      <p:bldP spid="28" grpId="0"/>
      <p:bldP spid="29" grpId="0" animBg="1"/>
      <p:bldP spid="30" grpId="0"/>
      <p:bldP spid="50" grpId="0"/>
      <p:bldP spid="51" grpId="0"/>
      <p:bldP spid="62" grpId="0"/>
      <p:bldP spid="63" grpId="0"/>
      <p:bldP spid="68" grpId="0"/>
      <p:bldP spid="71" grpId="0"/>
      <p:bldP spid="73" grpId="0"/>
      <p:bldP spid="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he-IL" dirty="0" smtClean="0"/>
              <a:t>אם </a:t>
            </a:r>
            <a:r>
              <a:rPr lang="en-US" dirty="0" smtClean="0"/>
              <a:t>CH(P)</a:t>
            </a:r>
            <a:r>
              <a:rPr lang="he-IL" dirty="0" smtClean="0"/>
              <a:t> לא חותך את </a:t>
            </a:r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he-IL" dirty="0" smtClean="0"/>
              <a:t> אז הוא חותך</a:t>
            </a:r>
          </a:p>
          <a:p>
            <a:pPr lvl="1"/>
            <a:r>
              <a:rPr lang="he-IL" dirty="0" smtClean="0"/>
              <a:t>את </a:t>
            </a:r>
            <a:r>
              <a:rPr lang="en-US" dirty="0" smtClean="0"/>
              <a:t>B</a:t>
            </a:r>
            <a:r>
              <a:rPr lang="en-US" baseline="-25000" dirty="0" smtClean="0"/>
              <a:t>A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endParaRPr lang="he-IL" dirty="0" smtClean="0"/>
          </a:p>
          <a:p>
            <a:pPr lvl="2"/>
            <a:r>
              <a:rPr lang="he-IL" dirty="0" smtClean="0"/>
              <a:t>ישיר מהמשפט הקודם</a:t>
            </a:r>
            <a:endParaRPr lang="en-US" dirty="0" smtClean="0"/>
          </a:p>
          <a:p>
            <a:pPr lvl="1"/>
            <a:r>
              <a:rPr lang="he-IL" dirty="0" smtClean="0"/>
              <a:t>את </a:t>
            </a:r>
            <a:r>
              <a:rPr lang="en-US" dirty="0" smtClean="0"/>
              <a:t>A</a:t>
            </a:r>
            <a:r>
              <a:rPr lang="en-US" baseline="-25000" dirty="0" smtClean="0"/>
              <a:t>C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en-US" dirty="0" smtClean="0"/>
              <a:t>, A</a:t>
            </a:r>
            <a:r>
              <a:rPr lang="en-US" baseline="-25000" dirty="0" smtClean="0"/>
              <a:t>D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en-US" dirty="0" smtClean="0"/>
              <a:t>, A</a:t>
            </a:r>
            <a:r>
              <a:rPr lang="en-US" baseline="-25000" dirty="0" smtClean="0"/>
              <a:t>E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endParaRPr lang="he-IL" dirty="0" smtClean="0"/>
          </a:p>
          <a:p>
            <a:pPr lvl="2"/>
            <a:r>
              <a:rPr lang="he-IL" dirty="0" smtClean="0"/>
              <a:t>לפי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DE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CE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CD</a:t>
            </a:r>
            <a:r>
              <a:rPr lang="he-IL" dirty="0" smtClean="0"/>
              <a:t> בהתאמה</a:t>
            </a:r>
            <a:endParaRPr lang="he-IL" baseline="-25000" dirty="0" smtClean="0"/>
          </a:p>
          <a:p>
            <a:pPr lvl="1"/>
            <a:r>
              <a:rPr lang="he-IL" dirty="0" smtClean="0"/>
              <a:t>את </a:t>
            </a:r>
            <a:r>
              <a:rPr lang="en-US" dirty="0" smtClean="0"/>
              <a:t>C</a:t>
            </a:r>
            <a:r>
              <a:rPr lang="en-US" baseline="-25000" dirty="0" smtClean="0"/>
              <a:t>B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en-US" dirty="0" smtClean="0"/>
              <a:t>, D</a:t>
            </a:r>
            <a:r>
              <a:rPr lang="en-US" baseline="-25000" dirty="0" smtClean="0"/>
              <a:t>B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r>
              <a:rPr lang="en-US" dirty="0" smtClean="0"/>
              <a:t>, E</a:t>
            </a:r>
            <a:r>
              <a:rPr lang="en-US" baseline="-25000" dirty="0" smtClean="0"/>
              <a:t>B</a:t>
            </a:r>
            <a:r>
              <a:rPr lang="en-US" dirty="0" smtClean="0"/>
              <a:t>-</a:t>
            </a:r>
            <a:r>
              <a:rPr lang="en-US" dirty="0" err="1" smtClean="0"/>
              <a:t>anticone</a:t>
            </a:r>
            <a:endParaRPr lang="he-IL" dirty="0" smtClean="0"/>
          </a:p>
          <a:p>
            <a:pPr lvl="2"/>
            <a:r>
              <a:rPr lang="en-US" dirty="0" err="1" smtClean="0"/>
              <a:t>p</a:t>
            </a:r>
            <a:r>
              <a:rPr lang="en-US" baseline="-25000" dirty="0" err="1" smtClean="0"/>
              <a:t>DE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err="1" smtClean="0"/>
              <a:t>B</a:t>
            </a:r>
            <a:r>
              <a:rPr lang="en-US" baseline="-25000" dirty="0" err="1" smtClean="0"/>
              <a:t>A</a:t>
            </a:r>
            <a:r>
              <a:rPr lang="en-US" dirty="0" err="1" smtClean="0"/>
              <a:t>-anticone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</a:t>
            </a:r>
            <a:r>
              <a:rPr lang="en-US" dirty="0" err="1" smtClean="0"/>
              <a:t>p</a:t>
            </a:r>
            <a:r>
              <a:rPr lang="en-US" baseline="-25000" dirty="0" err="1" smtClean="0"/>
              <a:t>DE</a:t>
            </a:r>
            <a:r>
              <a:rPr lang="en-US" baseline="-25000" dirty="0" smtClean="0"/>
              <a:t> </a:t>
            </a:r>
            <a:r>
              <a:rPr lang="en-US" dirty="0" smtClean="0">
                <a:sym typeface="Symbol"/>
              </a:rPr>
              <a:t></a:t>
            </a:r>
            <a:r>
              <a:rPr lang="en-US" dirty="0" err="1" smtClean="0"/>
              <a:t>B</a:t>
            </a:r>
            <a:r>
              <a:rPr lang="en-US" baseline="-25000" dirty="0" err="1" smtClean="0"/>
              <a:t>C</a:t>
            </a:r>
            <a:r>
              <a:rPr lang="en-US" dirty="0" err="1" smtClean="0"/>
              <a:t>-anticone</a:t>
            </a:r>
            <a:r>
              <a:rPr lang="en-US" dirty="0" err="1" smtClean="0">
                <a:sym typeface="Symbol"/>
              </a:rPr>
              <a:t></a:t>
            </a:r>
            <a:r>
              <a:rPr lang="en-US" dirty="0" err="1" smtClean="0"/>
              <a:t>C</a:t>
            </a:r>
            <a:r>
              <a:rPr lang="en-US" baseline="-25000" dirty="0" err="1" smtClean="0"/>
              <a:t>B</a:t>
            </a:r>
            <a:r>
              <a:rPr lang="en-US" dirty="0" err="1" smtClean="0"/>
              <a:t>-anticone</a:t>
            </a:r>
            <a:r>
              <a:rPr lang="en-US" dirty="0" smtClean="0"/>
              <a:t> cuts</a:t>
            </a:r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</p:txBody>
      </p:sp>
      <p:pic>
        <p:nvPicPr>
          <p:cNvPr id="5" name="Picture 2" descr="תוצאת תמונה עבור לוח מחיק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92896"/>
            <a:ext cx="1589162" cy="158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91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781128"/>
          </a:xfrm>
        </p:spPr>
        <p:txBody>
          <a:bodyPr>
            <a:normAutofit/>
          </a:bodyPr>
          <a:lstStyle/>
          <a:p>
            <a:r>
              <a:rPr lang="he-IL" dirty="0" smtClean="0"/>
              <a:t>לכל אחד מ</a:t>
            </a:r>
            <a:r>
              <a:rPr lang="en-US" dirty="0" smtClean="0"/>
              <a:t>A,B,C,D,E</a:t>
            </a:r>
            <a:r>
              <a:rPr lang="he-IL" dirty="0" smtClean="0"/>
              <a:t> יש </a:t>
            </a:r>
            <a:r>
              <a:rPr lang="en-US" dirty="0" err="1" smtClean="0"/>
              <a:t>anticone</a:t>
            </a:r>
            <a:r>
              <a:rPr lang="he-IL" dirty="0" smtClean="0"/>
              <a:t> שלא נחתך ב</a:t>
            </a:r>
            <a:r>
              <a:rPr lang="en-US" dirty="0" smtClean="0"/>
              <a:t>CH(P)</a:t>
            </a:r>
            <a:endParaRPr lang="he-IL" dirty="0" smtClean="0"/>
          </a:p>
          <a:p>
            <a:pPr lvl="1"/>
            <a:r>
              <a:rPr lang="he-IL" dirty="0" smtClean="0"/>
              <a:t>לטטראדר אין </a:t>
            </a:r>
            <a:r>
              <a:rPr lang="en-US" dirty="0" err="1" smtClean="0"/>
              <a:t>anticone</a:t>
            </a:r>
            <a:r>
              <a:rPr lang="he-IL" dirty="0" smtClean="0"/>
              <a:t> פנוי </a:t>
            </a:r>
            <a:r>
              <a:rPr lang="he-IL" dirty="0" err="1" smtClean="0"/>
              <a:t>אם"ם</a:t>
            </a:r>
            <a:r>
              <a:rPr lang="he-IL" dirty="0" smtClean="0"/>
              <a:t> הוא מוכל ב</a:t>
            </a:r>
            <a:r>
              <a:rPr lang="en-US" dirty="0" smtClean="0"/>
              <a:t>CH(P)</a:t>
            </a:r>
            <a:endParaRPr lang="he-IL" dirty="0" smtClean="0"/>
          </a:p>
          <a:p>
            <a:pPr lvl="1"/>
            <a:r>
              <a:rPr lang="he-IL" dirty="0" smtClean="0"/>
              <a:t>נסתכל על </a:t>
            </a:r>
            <a:r>
              <a:rPr lang="he-IL" dirty="0" err="1" smtClean="0"/>
              <a:t>קודקוד</a:t>
            </a:r>
            <a:r>
              <a:rPr lang="he-IL" dirty="0" smtClean="0"/>
              <a:t> של קמור הטטראדרים נניח כי זה </a:t>
            </a:r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endParaRPr lang="he-IL" baseline="-25000" dirty="0" smtClean="0"/>
          </a:p>
          <a:p>
            <a:pPr lvl="1"/>
            <a:r>
              <a:rPr lang="he-IL" dirty="0" err="1" smtClean="0"/>
              <a:t>הקודקודים</a:t>
            </a:r>
            <a:r>
              <a:rPr lang="he-IL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CD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DE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EC</a:t>
            </a:r>
            <a:r>
              <a:rPr lang="he-IL" baseline="-25000" dirty="0" smtClean="0"/>
              <a:t> </a:t>
            </a:r>
            <a:r>
              <a:rPr lang="he-IL" dirty="0" smtClean="0"/>
              <a:t>על </a:t>
            </a:r>
            <a:r>
              <a:rPr lang="en-US" dirty="0"/>
              <a:t>CH(P</a:t>
            </a:r>
            <a:r>
              <a:rPr lang="en-US" dirty="0" smtClean="0"/>
              <a:t>)</a:t>
            </a:r>
            <a:r>
              <a:rPr lang="he-IL" dirty="0" smtClean="0"/>
              <a:t> כלומר</a:t>
            </a:r>
            <a:r>
              <a:rPr lang="he-IL" dirty="0"/>
              <a:t> </a:t>
            </a:r>
            <a:r>
              <a:rPr lang="en-US" dirty="0" smtClean="0"/>
              <a:t>C,D,E</a:t>
            </a:r>
            <a:r>
              <a:rPr lang="he-IL" dirty="0" smtClean="0"/>
              <a:t> לא מוכל ב</a:t>
            </a:r>
            <a:r>
              <a:rPr lang="en-US" dirty="0" smtClean="0"/>
              <a:t>CH(P)</a:t>
            </a:r>
            <a:endParaRPr lang="he-IL" dirty="0" smtClean="0"/>
          </a:p>
          <a:p>
            <a:pPr lvl="1"/>
            <a:r>
              <a:rPr lang="he-IL" dirty="0" smtClean="0"/>
              <a:t>ה</a:t>
            </a:r>
            <a:r>
              <a:rPr lang="en-US" dirty="0"/>
              <a:t> </a:t>
            </a:r>
            <a:r>
              <a:rPr lang="en-US" dirty="0" err="1" smtClean="0"/>
              <a:t>anticone</a:t>
            </a:r>
            <a:r>
              <a:rPr lang="he-IL" dirty="0" smtClean="0"/>
              <a:t> הריק של </a:t>
            </a:r>
            <a:r>
              <a:rPr lang="en-US" dirty="0" smtClean="0"/>
              <a:t>C</a:t>
            </a:r>
            <a:r>
              <a:rPr lang="he-IL" dirty="0" smtClean="0"/>
              <a:t> אינו יכול להיות </a:t>
            </a:r>
            <a:r>
              <a:rPr lang="en-US" dirty="0" smtClean="0"/>
              <a:t>C</a:t>
            </a:r>
            <a:r>
              <a:rPr lang="en-US" baseline="-25000" dirty="0" smtClean="0"/>
              <a:t>B</a:t>
            </a:r>
            <a:endParaRPr lang="en-US" baseline="-25000" dirty="0"/>
          </a:p>
          <a:p>
            <a:pPr lvl="1"/>
            <a:r>
              <a:rPr lang="he-IL" dirty="0" smtClean="0"/>
              <a:t>נניח שהוא </a:t>
            </a:r>
            <a:r>
              <a:rPr lang="en-US" dirty="0" smtClean="0"/>
              <a:t>C</a:t>
            </a:r>
            <a:r>
              <a:rPr lang="en-US" baseline="-25000" dirty="0" smtClean="0"/>
              <a:t>D</a:t>
            </a:r>
            <a:r>
              <a:rPr lang="he-IL" baseline="-25000" dirty="0" smtClean="0"/>
              <a:t> </a:t>
            </a:r>
            <a:r>
              <a:rPr lang="he-IL" dirty="0" smtClean="0"/>
              <a:t>לכן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BE</a:t>
            </a:r>
            <a:r>
              <a:rPr lang="he-IL" baseline="-25000" dirty="0" smtClean="0"/>
              <a:t> </a:t>
            </a:r>
            <a:r>
              <a:rPr lang="he-IL" dirty="0" smtClean="0"/>
              <a:t>חייב להיות בקמור ולכן גם </a:t>
            </a:r>
            <a:r>
              <a:rPr lang="en-US" dirty="0" smtClean="0"/>
              <a:t>B</a:t>
            </a:r>
            <a:r>
              <a:rPr lang="he-IL" dirty="0" smtClean="0"/>
              <a:t> לא מוכל ב</a:t>
            </a:r>
            <a:r>
              <a:rPr lang="en-US" dirty="0"/>
              <a:t>CH(P)</a:t>
            </a:r>
          </a:p>
          <a:p>
            <a:pPr lvl="1"/>
            <a:endParaRPr lang="en-US" dirty="0"/>
          </a:p>
          <a:p>
            <a:pPr marL="0" indent="0" algn="l" rtl="0">
              <a:buNone/>
            </a:pPr>
            <a:endParaRPr lang="he-IL" dirty="0" smtClean="0"/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95863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4781128"/>
          </a:xfrm>
        </p:spPr>
        <p:txBody>
          <a:bodyPr>
            <a:normAutofit/>
          </a:bodyPr>
          <a:lstStyle/>
          <a:p>
            <a:r>
              <a:rPr lang="he-IL" dirty="0" smtClean="0"/>
              <a:t>כלומר לכל טטראדר </a:t>
            </a:r>
            <a:r>
              <a:rPr lang="en-US" dirty="0" smtClean="0"/>
              <a:t>X</a:t>
            </a:r>
            <a:r>
              <a:rPr lang="he-IL" dirty="0" smtClean="0"/>
              <a:t> יש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 </a:t>
            </a:r>
            <a:r>
              <a:rPr lang="en-US" dirty="0" smtClean="0"/>
              <a:t>X</a:t>
            </a:r>
            <a:r>
              <a:rPr lang="en-US" baseline="-25000" dirty="0" smtClean="0"/>
              <a:t>?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err="1"/>
              <a:t>anticone</a:t>
            </a:r>
            <a:r>
              <a:rPr lang="he-IL" dirty="0"/>
              <a:t> </a:t>
            </a:r>
            <a:r>
              <a:rPr lang="he-IL" dirty="0" smtClean="0"/>
              <a:t>פנוי יחיד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/>
              <a:t> </a:t>
            </a:r>
            <a:r>
              <a:rPr lang="en-US" dirty="0" smtClean="0"/>
              <a:t>?</a:t>
            </a:r>
            <a:r>
              <a:rPr lang="en-US" baseline="-25000" dirty="0" smtClean="0"/>
              <a:t>X</a:t>
            </a:r>
            <a:r>
              <a:rPr lang="en-US" dirty="0" smtClean="0"/>
              <a:t>- </a:t>
            </a:r>
            <a:r>
              <a:rPr lang="en-US" dirty="0" err="1"/>
              <a:t>anticone</a:t>
            </a:r>
            <a:r>
              <a:rPr lang="he-IL" dirty="0"/>
              <a:t> </a:t>
            </a:r>
            <a:r>
              <a:rPr lang="he-IL" dirty="0" smtClean="0"/>
              <a:t>פנוי יחיד</a:t>
            </a:r>
          </a:p>
          <a:p>
            <a:r>
              <a:rPr lang="he-IL" dirty="0" smtClean="0"/>
              <a:t>האופציות ל</a:t>
            </a:r>
            <a:r>
              <a:rPr lang="en-US" dirty="0" err="1" smtClean="0"/>
              <a:t>anticone</a:t>
            </a:r>
            <a:r>
              <a:rPr lang="he-IL" dirty="0" smtClean="0"/>
              <a:t>ים ריקים הן (בלי הגבלת הכלליות)</a:t>
            </a:r>
          </a:p>
          <a:p>
            <a:pPr lvl="1" algn="l" rtl="0"/>
            <a:r>
              <a:rPr lang="en-US" dirty="0"/>
              <a:t>A</a:t>
            </a:r>
            <a:r>
              <a:rPr lang="en-US" baseline="-25000" dirty="0"/>
              <a:t>B</a:t>
            </a:r>
            <a:r>
              <a:rPr lang="en-US" dirty="0"/>
              <a:t> B</a:t>
            </a:r>
            <a:r>
              <a:rPr lang="en-US" baseline="-25000" dirty="0"/>
              <a:t>A</a:t>
            </a:r>
            <a:r>
              <a:rPr lang="en-US" dirty="0"/>
              <a:t> C</a:t>
            </a:r>
            <a:r>
              <a:rPr lang="en-US" baseline="-25000" dirty="0"/>
              <a:t>D</a:t>
            </a:r>
            <a:r>
              <a:rPr lang="en-US" dirty="0"/>
              <a:t> D</a:t>
            </a:r>
            <a:r>
              <a:rPr lang="en-US" baseline="-25000" dirty="0"/>
              <a:t>E</a:t>
            </a:r>
            <a:r>
              <a:rPr lang="en-US" dirty="0"/>
              <a:t> E</a:t>
            </a:r>
            <a:r>
              <a:rPr lang="en-US" baseline="-25000" dirty="0"/>
              <a:t>C  </a:t>
            </a:r>
            <a:r>
              <a:rPr lang="en-US" dirty="0" smtClean="0"/>
              <a:t>- impossible since </a:t>
            </a:r>
            <a:r>
              <a:rPr lang="en-US" dirty="0"/>
              <a:t>if A</a:t>
            </a:r>
            <a:r>
              <a:rPr lang="en-US" baseline="-25000" dirty="0"/>
              <a:t>B </a:t>
            </a:r>
            <a:r>
              <a:rPr lang="en-US" dirty="0"/>
              <a:t>is free B</a:t>
            </a:r>
            <a:r>
              <a:rPr lang="en-US" baseline="-25000" dirty="0"/>
              <a:t>A </a:t>
            </a:r>
            <a:r>
              <a:rPr lang="en-US" dirty="0"/>
              <a:t>is </a:t>
            </a:r>
            <a:r>
              <a:rPr lang="en-US" dirty="0" smtClean="0"/>
              <a:t>not</a:t>
            </a:r>
          </a:p>
          <a:p>
            <a:pPr lvl="1" algn="l" rtl="0"/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r>
              <a:rPr lang="en-US" dirty="0" smtClean="0"/>
              <a:t> B</a:t>
            </a:r>
            <a:r>
              <a:rPr lang="en-US" baseline="-25000" dirty="0"/>
              <a:t>C</a:t>
            </a:r>
            <a:r>
              <a:rPr lang="en-US" dirty="0" smtClean="0"/>
              <a:t> C</a:t>
            </a:r>
            <a:r>
              <a:rPr lang="en-US" baseline="-25000" dirty="0"/>
              <a:t>D</a:t>
            </a:r>
            <a:r>
              <a:rPr lang="en-US" dirty="0" smtClean="0"/>
              <a:t> D</a:t>
            </a:r>
            <a:r>
              <a:rPr lang="en-US" baseline="-25000" dirty="0"/>
              <a:t>E</a:t>
            </a:r>
            <a:r>
              <a:rPr lang="en-US" dirty="0" smtClean="0"/>
              <a:t> E</a:t>
            </a:r>
            <a:r>
              <a:rPr lang="en-US" baseline="-25000" dirty="0"/>
              <a:t>A</a:t>
            </a:r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20704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781128"/>
          </a:xfrm>
        </p:spPr>
        <p:txBody>
          <a:bodyPr>
            <a:normAutofit/>
          </a:bodyPr>
          <a:lstStyle/>
          <a:p>
            <a:r>
              <a:rPr lang="he-IL" dirty="0" smtClean="0"/>
              <a:t>לפי כל </a:t>
            </a:r>
            <a:r>
              <a:rPr lang="en-US" dirty="0" err="1" smtClean="0"/>
              <a:t>anticone</a:t>
            </a:r>
            <a:r>
              <a:rPr lang="he-IL" dirty="0" smtClean="0"/>
              <a:t> אנחנו יודעים על משולש ב</a:t>
            </a:r>
            <a:r>
              <a:rPr lang="en-US" dirty="0" smtClean="0"/>
              <a:t>CH(P)</a:t>
            </a:r>
          </a:p>
          <a:p>
            <a:pPr lvl="1" algn="l" rtl="0"/>
            <a:r>
              <a:rPr lang="en-US" dirty="0" smtClean="0"/>
              <a:t>A</a:t>
            </a:r>
            <a:r>
              <a:rPr lang="en-US" baseline="-25000" dirty="0" smtClean="0"/>
              <a:t>B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err="1">
                <a:sym typeface="Symbol"/>
              </a:rPr>
              <a:t>p</a:t>
            </a:r>
            <a:r>
              <a:rPr lang="en-US" baseline="-25000" dirty="0" err="1">
                <a:sym typeface="Symbol"/>
              </a:rPr>
              <a:t>CD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CE</a:t>
            </a:r>
            <a:r>
              <a:rPr lang="en-US" dirty="0" smtClean="0">
                <a:sym typeface="Symbol"/>
              </a:rPr>
              <a:t> , </a:t>
            </a:r>
            <a:r>
              <a:rPr lang="en-US" dirty="0" err="1">
                <a:sym typeface="Symbol"/>
              </a:rPr>
              <a:t>p</a:t>
            </a:r>
            <a:r>
              <a:rPr lang="en-US" baseline="-25000" dirty="0" err="1">
                <a:sym typeface="Symbol"/>
              </a:rPr>
              <a:t>DE</a:t>
            </a:r>
            <a:r>
              <a:rPr lang="en-US" dirty="0">
                <a:sym typeface="Symbol"/>
              </a:rPr>
              <a:t> </a:t>
            </a:r>
            <a:endParaRPr lang="en-US" dirty="0" smtClean="0"/>
          </a:p>
          <a:p>
            <a:pPr lvl="1" algn="l" rtl="0"/>
            <a:r>
              <a:rPr lang="en-US" dirty="0" smtClean="0"/>
              <a:t>B</a:t>
            </a:r>
            <a:r>
              <a:rPr lang="en-US" baseline="-25000" dirty="0" smtClean="0"/>
              <a:t>C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DE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AD</a:t>
            </a:r>
            <a:r>
              <a:rPr lang="en-US" baseline="-25000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AE</a:t>
            </a:r>
            <a:endParaRPr lang="en-US" dirty="0" smtClean="0"/>
          </a:p>
          <a:p>
            <a:pPr lvl="1" algn="l" rtl="0"/>
            <a:r>
              <a:rPr lang="en-US" dirty="0" smtClean="0"/>
              <a:t>C</a:t>
            </a:r>
            <a:r>
              <a:rPr lang="en-US" baseline="-25000" dirty="0" smtClean="0"/>
              <a:t>D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AE</a:t>
            </a:r>
            <a:r>
              <a:rPr lang="en-US" dirty="0" smtClean="0">
                <a:sym typeface="Symbol"/>
              </a:rPr>
              <a:t> 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BE</a:t>
            </a:r>
            <a:r>
              <a:rPr lang="en-US" dirty="0" smtClean="0">
                <a:sym typeface="Symbol"/>
              </a:rPr>
              <a:t> 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AB</a:t>
            </a:r>
            <a:endParaRPr lang="en-US" dirty="0" smtClean="0"/>
          </a:p>
          <a:p>
            <a:pPr lvl="1" algn="l" rtl="0"/>
            <a:r>
              <a:rPr lang="en-US" dirty="0" smtClean="0"/>
              <a:t>D</a:t>
            </a:r>
            <a:r>
              <a:rPr lang="en-US" baseline="-25000" dirty="0" smtClean="0"/>
              <a:t>E</a:t>
            </a:r>
            <a:r>
              <a:rPr lang="en-US" dirty="0" smtClean="0"/>
              <a:t>  </a:t>
            </a:r>
            <a:r>
              <a:rPr lang="en-US" dirty="0">
                <a:sym typeface="Symbol"/>
              </a:rPr>
              <a:t>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AB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AC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BC</a:t>
            </a:r>
            <a:endParaRPr lang="en-US" dirty="0" smtClean="0"/>
          </a:p>
          <a:p>
            <a:pPr lvl="1" algn="l" rtl="0"/>
            <a:r>
              <a:rPr lang="en-US" dirty="0" smtClean="0"/>
              <a:t>E</a:t>
            </a:r>
            <a:r>
              <a:rPr lang="en-US" baseline="-25000" dirty="0" smtClean="0"/>
              <a:t>A  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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BC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BD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CD</a:t>
            </a:r>
            <a:endParaRPr lang="en-US" baseline="-25000" dirty="0"/>
          </a:p>
          <a:p>
            <a:endParaRPr lang="he-IL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276872"/>
            <a:ext cx="4176464" cy="3876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מחבר חץ ישר 5"/>
          <p:cNvCxnSpPr/>
          <p:nvPr/>
        </p:nvCxnSpPr>
        <p:spPr>
          <a:xfrm>
            <a:off x="3707904" y="2492896"/>
            <a:ext cx="1152128" cy="576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/>
          <p:cNvCxnSpPr/>
          <p:nvPr/>
        </p:nvCxnSpPr>
        <p:spPr>
          <a:xfrm flipV="1">
            <a:off x="3707904" y="2852936"/>
            <a:ext cx="2736304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חץ ישר 9"/>
          <p:cNvCxnSpPr/>
          <p:nvPr/>
        </p:nvCxnSpPr>
        <p:spPr>
          <a:xfrm>
            <a:off x="3724920" y="3537012"/>
            <a:ext cx="3079328" cy="2086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3741688" y="4073010"/>
            <a:ext cx="3134568" cy="9327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>
          <a:xfrm>
            <a:off x="3741688" y="4580195"/>
            <a:ext cx="1334368" cy="4255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48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781128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המשולשים האלו נמצאים במין טבעת ב</a:t>
            </a:r>
            <a:r>
              <a:rPr lang="en-US" dirty="0" smtClean="0"/>
              <a:t>CH(P)</a:t>
            </a:r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שניים מהם חייבים להיות באותו צד של הטבעת (העליונים במקרה זה) </a:t>
            </a:r>
          </a:p>
          <a:p>
            <a:r>
              <a:rPr lang="he-IL" dirty="0" smtClean="0"/>
              <a:t>ולכן הטטראדרים שלהם חייבים להיחתך בפנים שלהם. (</a:t>
            </a:r>
            <a:r>
              <a:rPr lang="en-US" dirty="0" smtClean="0"/>
              <a:t>D,E</a:t>
            </a:r>
            <a:r>
              <a:rPr lang="he-IL" dirty="0" smtClean="0"/>
              <a:t> במקרה זה)</a:t>
            </a:r>
            <a:endParaRPr lang="en-US" dirty="0" smtClean="0"/>
          </a:p>
          <a:p>
            <a:endParaRPr lang="he-IL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04865"/>
            <a:ext cx="2376264" cy="220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314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מקורות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objects that can not be taken a part by two </a:t>
            </a:r>
            <a:r>
              <a:rPr lang="en-US" dirty="0" smtClean="0"/>
              <a:t>hands</a:t>
            </a:r>
            <a:r>
              <a:rPr lang="he-IL" dirty="0" smtClean="0"/>
              <a:t> </a:t>
            </a:r>
            <a:r>
              <a:rPr lang="en-US" dirty="0" smtClean="0">
                <a:hlinkClick r:id="rId2"/>
              </a:rPr>
              <a:t>https://link.springer.com/article/10.1007/BF02574386</a:t>
            </a:r>
            <a:endParaRPr lang="he-IL" dirty="0" smtClean="0"/>
          </a:p>
          <a:p>
            <a:r>
              <a:rPr lang="he-IL" dirty="0"/>
              <a:t>האתר </a:t>
            </a:r>
            <a:r>
              <a:rPr lang="he-IL" dirty="0" smtClean="0"/>
              <a:t>של </a:t>
            </a:r>
            <a:r>
              <a:rPr lang="en-US" dirty="0" smtClean="0"/>
              <a:t>Jack </a:t>
            </a:r>
            <a:r>
              <a:rPr lang="en-US" dirty="0" err="1" smtClean="0"/>
              <a:t>Snoekink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http://www.cs.ubc.ca/nest/imager/contributions/snoeyink/sculpt.html</a:t>
            </a: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5388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01008"/>
            <a:ext cx="4879451" cy="253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תזכורת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בתחילת הקורס דיברנו על השאלה הבאה:</a:t>
            </a:r>
          </a:p>
          <a:p>
            <a:pPr lvl="1"/>
            <a:r>
              <a:rPr lang="he-IL" dirty="0" smtClean="0"/>
              <a:t>נתונים </a:t>
            </a:r>
            <a:r>
              <a:rPr lang="en-US" dirty="0" smtClean="0"/>
              <a:t>n</a:t>
            </a:r>
            <a:r>
              <a:rPr lang="he-IL" dirty="0" smtClean="0"/>
              <a:t> אובייקטים קמורים במישור </a:t>
            </a:r>
            <a:r>
              <a:rPr lang="he-IL" u="sng" dirty="0" smtClean="0"/>
              <a:t>וכיוון מטרה</a:t>
            </a:r>
          </a:p>
          <a:p>
            <a:pPr lvl="1"/>
            <a:r>
              <a:rPr lang="he-IL" dirty="0" smtClean="0"/>
              <a:t>האם תמיד ניתן להזיז את אחד מהאובייקטים בכיוון זה עד לאינסוף?</a:t>
            </a:r>
          </a:p>
          <a:p>
            <a:pPr lvl="1"/>
            <a:endParaRPr lang="he-IL" dirty="0"/>
          </a:p>
          <a:p>
            <a:pPr lvl="1"/>
            <a:endParaRPr lang="he-IL" dirty="0" smtClean="0"/>
          </a:p>
          <a:p>
            <a:pPr lvl="1"/>
            <a:r>
              <a:rPr lang="he-IL" dirty="0" smtClean="0"/>
              <a:t>הוכחנו שהתשובה היא כן!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2724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תזכורת – תלת </a:t>
            </a:r>
            <a:r>
              <a:rPr lang="he-IL" dirty="0" err="1" smtClean="0"/>
              <a:t>מימד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האם ההוכחה תקפה גם במרחב?</a:t>
            </a:r>
          </a:p>
          <a:p>
            <a:endParaRPr lang="he-IL" dirty="0"/>
          </a:p>
          <a:p>
            <a:pPr lvl="1"/>
            <a:r>
              <a:rPr lang="he-IL" dirty="0" smtClean="0"/>
              <a:t>לא, עם כיוון המשיכה לכיווננו</a:t>
            </a:r>
          </a:p>
          <a:p>
            <a:pPr lvl="1"/>
            <a:endParaRPr lang="he-IL" dirty="0" smtClean="0"/>
          </a:p>
          <a:p>
            <a:endParaRPr lang="he-I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84984"/>
            <a:ext cx="2969054" cy="312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Sarit\Downloads\b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811" y="3894632"/>
            <a:ext cx="2781473" cy="2741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arit\Downloads\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729" y="3844675"/>
            <a:ext cx="3097460" cy="291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הבעיה שלנו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בהינתן </a:t>
            </a:r>
            <a:r>
              <a:rPr lang="en-US" dirty="0" smtClean="0"/>
              <a:t>n</a:t>
            </a:r>
            <a:r>
              <a:rPr lang="he-IL" dirty="0" smtClean="0"/>
              <a:t> אובייקטים קמורים וזרים בפנים שלהם במרחב, האם תמיד קיים כיוון משיכה </a:t>
            </a:r>
            <a:r>
              <a:rPr lang="he-IL" u="sng" dirty="0" smtClean="0"/>
              <a:t>כלשהו</a:t>
            </a:r>
            <a:r>
              <a:rPr lang="he-IL" dirty="0" smtClean="0"/>
              <a:t> שבו ניתן להזיז את אחד האובייקטים?</a:t>
            </a:r>
          </a:p>
          <a:p>
            <a:pPr lvl="1"/>
            <a:r>
              <a:rPr lang="he-IL" dirty="0" smtClean="0"/>
              <a:t>לא! הנה דוגמא של 6 טטראדרים שלא ניתנים להפרדה</a:t>
            </a:r>
          </a:p>
          <a:p>
            <a:endParaRPr lang="he-IL" dirty="0"/>
          </a:p>
        </p:txBody>
      </p:sp>
      <p:pic>
        <p:nvPicPr>
          <p:cNvPr id="4098" name="Picture 2" descr="C:\Users\Sarit\Downloads\a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807552"/>
            <a:ext cx="3393943" cy="287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82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אז מה אנחנו בעצם רוצים?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e-IL" dirty="0" smtClean="0"/>
          </a:p>
          <a:p>
            <a:r>
              <a:rPr lang="he-IL" dirty="0" smtClean="0"/>
              <a:t>נרצה להוכיח שדוגמא זו מינימאלית</a:t>
            </a:r>
          </a:p>
          <a:p>
            <a:endParaRPr lang="he-IL" dirty="0" smtClean="0"/>
          </a:p>
          <a:p>
            <a:r>
              <a:rPr lang="he-IL" dirty="0" smtClean="0"/>
              <a:t>כלומר כל 5 אובייקטים קמורים ניתנים לפירוק </a:t>
            </a:r>
          </a:p>
          <a:p>
            <a:endParaRPr lang="he-IL" dirty="0" smtClean="0"/>
          </a:p>
          <a:p>
            <a:r>
              <a:rPr lang="he-IL" dirty="0" smtClean="0"/>
              <a:t>בואו נתחיל בהוכחה...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he-IL" dirty="0" smtClean="0"/>
              <a:t> 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5273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מישור מפריד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לכל שתי צורות קמורות ולא נחתכות בפנים, קיים מישור המפריד בניהן.</a:t>
            </a:r>
          </a:p>
          <a:p>
            <a:endParaRPr lang="he-IL" dirty="0"/>
          </a:p>
          <a:p>
            <a:r>
              <a:rPr lang="he-IL" dirty="0" smtClean="0"/>
              <a:t>בהינתן הצורות </a:t>
            </a:r>
            <a:r>
              <a:rPr lang="en-US" dirty="0" smtClean="0"/>
              <a:t>A,B</a:t>
            </a:r>
            <a:r>
              <a:rPr lang="he-IL" dirty="0" smtClean="0"/>
              <a:t> נקרא למישור זה </a:t>
            </a:r>
            <a:r>
              <a:rPr lang="en-US" baseline="-25000" dirty="0" smtClean="0">
                <a:latin typeface="Century Schoolbook"/>
              </a:rPr>
              <a:t>AB </a:t>
            </a:r>
            <a:r>
              <a:rPr lang="he-IL" dirty="0" smtClean="0">
                <a:latin typeface="Century Schoolbook"/>
              </a:rPr>
              <a:t></a:t>
            </a:r>
            <a:r>
              <a:rPr lang="en-US" baseline="-25000" dirty="0" smtClean="0">
                <a:latin typeface="Century Schoolbook"/>
              </a:rPr>
              <a:t/>
            </a:r>
            <a:br>
              <a:rPr lang="en-US" baseline="-25000" dirty="0" smtClean="0">
                <a:latin typeface="Century Schoolbook"/>
              </a:rPr>
            </a:br>
            <a:r>
              <a:rPr lang="he-IL" sz="2400" dirty="0" smtClean="0">
                <a:latin typeface="Century Schoolbook"/>
              </a:rPr>
              <a:t>(כלומר נבחר את אחד המישורים האלו ונקרא לו </a:t>
            </a:r>
            <a:r>
              <a:rPr lang="en-US" sz="2400" baseline="-25000" dirty="0">
                <a:latin typeface="Century Schoolbook"/>
              </a:rPr>
              <a:t>AB </a:t>
            </a:r>
            <a:r>
              <a:rPr lang="he-IL" sz="2400" dirty="0">
                <a:latin typeface="Century Schoolbook"/>
              </a:rPr>
              <a:t>)</a:t>
            </a:r>
            <a:endParaRPr lang="he-IL" baseline="-25000" dirty="0" smtClean="0">
              <a:latin typeface="Century Schoolbook"/>
            </a:endParaRPr>
          </a:p>
          <a:p>
            <a:endParaRPr lang="he-IL" baseline="-25000" dirty="0" smtClean="0"/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pic>
        <p:nvPicPr>
          <p:cNvPr id="5122" name="Picture 2" descr="תוצאת תמונה עבור לוח מחיק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76750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64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 אחד מ4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בהינתן 4 צורות </a:t>
            </a:r>
            <a:r>
              <a:rPr lang="en-US" dirty="0" smtClean="0"/>
              <a:t>A,B,C,D</a:t>
            </a:r>
            <a:r>
              <a:rPr lang="he-IL" dirty="0" smtClean="0"/>
              <a:t>, נסתכל על חלוקת העולם על ידי </a:t>
            </a:r>
            <a:r>
              <a:rPr lang="en-US" baseline="-25000" dirty="0" smtClean="0">
                <a:latin typeface="Century Schoolbook"/>
              </a:rPr>
              <a:t>AD</a:t>
            </a:r>
            <a:r>
              <a:rPr lang="he-IL" dirty="0" smtClean="0">
                <a:latin typeface="Century Schoolbook"/>
              </a:rPr>
              <a:t></a:t>
            </a:r>
            <a:r>
              <a:rPr lang="he-IL" baseline="-25000" dirty="0" smtClean="0">
                <a:latin typeface="Century Schoolbook"/>
              </a:rPr>
              <a:t>,</a:t>
            </a:r>
            <a:r>
              <a:rPr lang="he-IL" dirty="0" smtClean="0">
                <a:latin typeface="Century Schoolbook"/>
              </a:rPr>
              <a:t> </a:t>
            </a:r>
            <a:r>
              <a:rPr lang="en-US" baseline="-25000" dirty="0" smtClean="0">
                <a:latin typeface="Century Schoolbook"/>
              </a:rPr>
              <a:t>AC</a:t>
            </a:r>
            <a:r>
              <a:rPr lang="he-IL" dirty="0" smtClean="0">
                <a:latin typeface="Century Schoolbook"/>
              </a:rPr>
              <a:t></a:t>
            </a:r>
            <a:r>
              <a:rPr lang="he-IL" baseline="-25000" dirty="0" smtClean="0">
                <a:latin typeface="Century Schoolbook"/>
              </a:rPr>
              <a:t>,</a:t>
            </a:r>
            <a:r>
              <a:rPr lang="he-IL" dirty="0" smtClean="0">
                <a:latin typeface="Century Schoolbook"/>
              </a:rPr>
              <a:t> </a:t>
            </a:r>
            <a:r>
              <a:rPr lang="en-US" baseline="-25000" dirty="0" smtClean="0">
                <a:latin typeface="Century Schoolbook"/>
              </a:rPr>
              <a:t>AB</a:t>
            </a:r>
            <a:r>
              <a:rPr lang="he-IL" dirty="0" smtClean="0">
                <a:latin typeface="Century Schoolbook"/>
              </a:rPr>
              <a:t></a:t>
            </a:r>
            <a:r>
              <a:rPr lang="he-IL" dirty="0">
                <a:latin typeface="Century Schoolbook"/>
              </a:rPr>
              <a:t>.</a:t>
            </a:r>
            <a:endParaRPr lang="he-IL" dirty="0" smtClean="0">
              <a:latin typeface="Century Schoolbook"/>
            </a:endParaRPr>
          </a:p>
          <a:p>
            <a:r>
              <a:rPr lang="he-IL" dirty="0" smtClean="0">
                <a:latin typeface="Century Schoolbook"/>
              </a:rPr>
              <a:t>כל תא בעולם זה הוא אינו חסום.</a:t>
            </a:r>
          </a:p>
          <a:p>
            <a:r>
              <a:rPr lang="he-IL" dirty="0" smtClean="0">
                <a:latin typeface="Century Schoolbook"/>
              </a:rPr>
              <a:t>בפרט גם התא שבו </a:t>
            </a:r>
            <a:r>
              <a:rPr lang="en-US" dirty="0" smtClean="0">
                <a:latin typeface="Century Schoolbook"/>
              </a:rPr>
              <a:t>A</a:t>
            </a:r>
            <a:r>
              <a:rPr lang="he-IL" dirty="0" smtClean="0">
                <a:latin typeface="Century Schoolbook"/>
              </a:rPr>
              <a:t> יושב לבדו.</a:t>
            </a:r>
          </a:p>
          <a:p>
            <a:r>
              <a:rPr lang="he-IL" dirty="0" smtClean="0">
                <a:latin typeface="Century Schoolbook"/>
              </a:rPr>
              <a:t>ולכן </a:t>
            </a:r>
            <a:r>
              <a:rPr lang="en-US" dirty="0" smtClean="0">
                <a:latin typeface="Century Schoolbook"/>
              </a:rPr>
              <a:t>A</a:t>
            </a:r>
            <a:r>
              <a:rPr lang="he-IL" dirty="0" smtClean="0">
                <a:latin typeface="Century Schoolbook"/>
              </a:rPr>
              <a:t> יכול להיות מוזז לכיוון הלא חסום ללא בעיה</a:t>
            </a:r>
          </a:p>
          <a:p>
            <a:endParaRPr lang="he-IL" dirty="0">
              <a:latin typeface="Century Schoolbook"/>
            </a:endParaRPr>
          </a:p>
          <a:p>
            <a:pPr marL="0" indent="0" algn="ctr">
              <a:buNone/>
            </a:pPr>
            <a:r>
              <a:rPr lang="he-IL" dirty="0" smtClean="0">
                <a:latin typeface="Century Schoolbook"/>
              </a:rPr>
              <a:t>זה היה </a:t>
            </a:r>
            <a:r>
              <a:rPr lang="he-IL" sz="4000" dirty="0" smtClean="0">
                <a:solidFill>
                  <a:srgbClr val="FF0000"/>
                </a:solidFill>
                <a:latin typeface="Century Schoolbook"/>
              </a:rPr>
              <a:t>חימום</a:t>
            </a:r>
            <a:r>
              <a:rPr lang="he-IL" sz="4000" dirty="0">
                <a:latin typeface="Century Schoolbook"/>
              </a:rPr>
              <a:t> </a:t>
            </a:r>
            <a:r>
              <a:rPr lang="he-IL" dirty="0" smtClean="0">
                <a:latin typeface="Century Schoolbook"/>
              </a:rPr>
              <a:t>נחמד</a:t>
            </a:r>
          </a:p>
          <a:p>
            <a:endParaRPr lang="he-IL" baseline="-25000" dirty="0" smtClean="0"/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7426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נרצה להוכיח את הטענה הראשית שלנו</a:t>
            </a:r>
          </a:p>
          <a:p>
            <a:endParaRPr lang="he-IL" dirty="0" smtClean="0"/>
          </a:p>
          <a:p>
            <a:r>
              <a:rPr lang="he-IL" dirty="0" smtClean="0"/>
              <a:t>לצורך כך נצטרך לא מעט עבודה...</a:t>
            </a:r>
          </a:p>
          <a:p>
            <a:endParaRPr lang="he-IL" dirty="0" smtClean="0"/>
          </a:p>
          <a:p>
            <a:r>
              <a:rPr lang="he-IL" dirty="0" smtClean="0"/>
              <a:t>בואו נתחיל!!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6426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לפחות אחד מ5 אובייקטים ניתן להזזה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נניח בשלילה שקיימים 5 אובייקטים תקועים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A,B,C,D,E</a:t>
            </a:r>
          </a:p>
          <a:p>
            <a:r>
              <a:rPr lang="he-IL" dirty="0" smtClean="0"/>
              <a:t>לכל אובייקט (נניח </a:t>
            </a:r>
            <a:r>
              <a:rPr lang="en-US" dirty="0" smtClean="0"/>
              <a:t>A</a:t>
            </a:r>
            <a:r>
              <a:rPr lang="he-IL" dirty="0" smtClean="0"/>
              <a:t>) התא שלו במערך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aseline="-25000" dirty="0" smtClean="0">
                <a:latin typeface="Century Schoolbook"/>
              </a:rPr>
              <a:t>AE</a:t>
            </a:r>
            <a:r>
              <a:rPr lang="he-IL" dirty="0" smtClean="0">
                <a:latin typeface="Century Schoolbook"/>
              </a:rPr>
              <a:t></a:t>
            </a:r>
            <a:r>
              <a:rPr lang="he-IL" baseline="-25000" dirty="0" smtClean="0">
                <a:latin typeface="Century Schoolbook"/>
              </a:rPr>
              <a:t>,</a:t>
            </a:r>
            <a:r>
              <a:rPr lang="he-IL" dirty="0" smtClean="0"/>
              <a:t> </a:t>
            </a:r>
            <a:r>
              <a:rPr lang="en-US" baseline="-25000" dirty="0" smtClean="0">
                <a:latin typeface="Century Schoolbook"/>
              </a:rPr>
              <a:t>AD</a:t>
            </a:r>
            <a:r>
              <a:rPr lang="he-IL" dirty="0">
                <a:latin typeface="Century Schoolbook"/>
              </a:rPr>
              <a:t></a:t>
            </a:r>
            <a:r>
              <a:rPr lang="he-IL" baseline="-25000" dirty="0" smtClean="0">
                <a:latin typeface="Century Schoolbook"/>
              </a:rPr>
              <a:t>,</a:t>
            </a:r>
            <a:r>
              <a:rPr lang="he-IL" dirty="0" smtClean="0">
                <a:latin typeface="Century Schoolbook"/>
              </a:rPr>
              <a:t> </a:t>
            </a:r>
            <a:r>
              <a:rPr lang="en-US" baseline="-25000" dirty="0">
                <a:latin typeface="Century Schoolbook"/>
              </a:rPr>
              <a:t>AC</a:t>
            </a:r>
            <a:r>
              <a:rPr lang="he-IL" dirty="0" smtClean="0">
                <a:latin typeface="Century Schoolbook"/>
              </a:rPr>
              <a:t></a:t>
            </a:r>
            <a:r>
              <a:rPr lang="he-IL" baseline="-25000" dirty="0" smtClean="0">
                <a:latin typeface="Century Schoolbook"/>
              </a:rPr>
              <a:t>,</a:t>
            </a:r>
            <a:r>
              <a:rPr lang="he-IL" dirty="0" smtClean="0">
                <a:latin typeface="Century Schoolbook"/>
              </a:rPr>
              <a:t> </a:t>
            </a:r>
            <a:r>
              <a:rPr lang="en-US" baseline="-25000" dirty="0" smtClean="0">
                <a:latin typeface="Century Schoolbook"/>
              </a:rPr>
              <a:t>AB</a:t>
            </a:r>
            <a:r>
              <a:rPr lang="he-IL" dirty="0" smtClean="0">
                <a:latin typeface="Century Schoolbook"/>
              </a:rPr>
              <a:t> חייב להיות חסום.</a:t>
            </a:r>
          </a:p>
          <a:p>
            <a:r>
              <a:rPr lang="he-IL" dirty="0" smtClean="0">
                <a:latin typeface="Century Schoolbook"/>
              </a:rPr>
              <a:t>ננפח כל אובייקט לטטראדר החסום בתא שלו</a:t>
            </a:r>
          </a:p>
          <a:p>
            <a:r>
              <a:rPr lang="he-IL" dirty="0" smtClean="0">
                <a:latin typeface="Century Schoolbook"/>
              </a:rPr>
              <a:t>אם כעת אחד האובייקטים ניתן להזזה, הוא היה ניתן גם קודם.</a:t>
            </a:r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46564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פנקס רישומים</Template>
  <TotalTime>3134</TotalTime>
  <Words>676</Words>
  <Application>Microsoft Office PowerPoint</Application>
  <PresentationFormat>‫הצגה על המסך (4:3)</PresentationFormat>
  <Paragraphs>120</Paragraphs>
  <Slides>19</Slides>
  <Notes>0</Notes>
  <HiddenSlides>3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Schoolbook</vt:lpstr>
      <vt:lpstr>Symbol</vt:lpstr>
      <vt:lpstr>Times New Roman</vt:lpstr>
      <vt:lpstr>ערכת נושא Office</vt:lpstr>
      <vt:lpstr>מבנים שלא ניתנים לפירוק במשיכה</vt:lpstr>
      <vt:lpstr>תזכורת</vt:lpstr>
      <vt:lpstr>תזכורת – תלת מימד</vt:lpstr>
      <vt:lpstr>הבעיה שלנו</vt:lpstr>
      <vt:lpstr>אז מה אנחנו בעצם רוצים?</vt:lpstr>
      <vt:lpstr>מישור מפריד</vt:lpstr>
      <vt:lpstr>כל אחד מ4 אובייקטים ניתן להזזה</vt:lpstr>
      <vt:lpstr>לפחות אחד מ5 אובייקטים ניתן להזזה</vt:lpstr>
      <vt:lpstr>לפחות אחד מ5 אובייקטים ניתן להזזה</vt:lpstr>
      <vt:lpstr>לפחות אחד מ5 אובייקטים ניתן להזזה</vt:lpstr>
      <vt:lpstr>לפחות אחד מ5 אובייקטים ניתן להזזה</vt:lpstr>
      <vt:lpstr>לפחות אחד מ5 אובייקטים ניתן להזזה</vt:lpstr>
      <vt:lpstr>לפחות אחד מ5 אובייקטים ניתן להזזה</vt:lpstr>
      <vt:lpstr>לפחות אחד מ5 אובייקטים ניתן להזזה</vt:lpstr>
      <vt:lpstr>לפחות אחד מ5 אובייקטים ניתן להזזה</vt:lpstr>
      <vt:lpstr>לפחות אחד מ5 אובייקטים ניתן להזזה</vt:lpstr>
      <vt:lpstr>לפחות אחד מ5 אובייקטים ניתן להזזה</vt:lpstr>
      <vt:lpstr>לפחות אחד מ5 אובייקטים ניתן להזזה</vt:lpstr>
      <vt:lpstr>מקורות</vt:lpstr>
    </vt:vector>
  </TitlesOfParts>
  <Company>מכללת אחווה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מבנים שלא ניתן לפרק במשיכה</dc:title>
  <dc:creator>Sarit</dc:creator>
  <cp:lastModifiedBy>Lior Lamesh</cp:lastModifiedBy>
  <cp:revision>42</cp:revision>
  <dcterms:created xsi:type="dcterms:W3CDTF">2017-05-26T13:13:26Z</dcterms:created>
  <dcterms:modified xsi:type="dcterms:W3CDTF">2017-06-04T20:01:01Z</dcterms:modified>
</cp:coreProperties>
</file>