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embeddedFontLst>
    <p:embeddedFont>
      <p:font typeface="Oswald" panose="020B0604020202020204" charset="0"/>
      <p:regular r:id="rId43"/>
      <p:bold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Source Code Pro" panose="020B0604020202020204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8a7caa25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8a7caa25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b539009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b539009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8a7caa25b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8a7caa25b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9669fdb1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9669fdb1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8a7caa25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8a7caa25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a7caa25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a7caa25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9669fdb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9669fdb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bd1ac06a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bd1ac06a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8a7caa25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8a7caa25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97e94a071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97e94a071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bd1ac06a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bd1ac06a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bd1ac06a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bd1ac06a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8a7caa25b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8a7caa25b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97e94a0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97e94a0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bd1ac06a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bd1ac06a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8a7caa25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8a7caa25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8a7caa25b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8a7caa25b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8a7caa25b_1_4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8a7caa25b_1_4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97e94a07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97e94a07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597e94a071_1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597e94a071_1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97e94a07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97e94a07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d1ac06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d1ac06a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97e94a071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597e94a071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9669fdb1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59669fdb1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97e94a07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597e94a07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97e94a071_1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97e94a071_15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6bd1ac06a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6bd1ac06a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8a7caa25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58a7caa25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597e94a071_1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597e94a071_1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97e94a0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97e94a07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597e94a0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597e94a0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97e94a07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97e94a07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bd1ac06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bd1ac06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97e94a071_1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597e94a071_1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bd1ac06a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bd1ac06a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bd1ac06a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bd1ac06a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8a58fe248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8a58fe248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8a7caa2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8a7caa25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8a7caa25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8a7caa25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4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13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61" name="Google Shape;61;p13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 rot="-5400000" flipH="1">
              <a:off x="166697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-5400000" flipH="1">
              <a:off x="928672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 rot="-5400000" flipH="1">
              <a:off x="1690646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rot="-5400000" flipH="1">
              <a:off x="2452621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-5400000" flipH="1">
              <a:off x="3214647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-5400000" flipH="1">
              <a:off x="3976724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 rot="-5400000" flipH="1">
              <a:off x="4738699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 rot="-5400000" flipH="1">
              <a:off x="5500674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 rot="-5400000" flipH="1">
              <a:off x="6262648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 rot="-5400000" flipH="1">
              <a:off x="7024623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 rot="-5400000" flipH="1">
              <a:off x="7786649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 rot="-5400000" flipH="1">
              <a:off x="8548727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13"/>
          <p:cNvSpPr/>
          <p:nvPr/>
        </p:nvSpPr>
        <p:spPr>
          <a:xfrm>
            <a:off x="1527325" y="1290025"/>
            <a:ext cx="60894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18">
    <p:bg>
      <p:bgPr>
        <a:solidFill>
          <a:srgbClr val="FFFFF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4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0">
    <p:bg>
      <p:bgPr>
        <a:solidFill>
          <a:srgbClr val="FF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 txBox="1">
            <a:spLocks noGrp="1"/>
          </p:cNvSpPr>
          <p:nvPr>
            <p:ph type="ctrTitle"/>
          </p:nvPr>
        </p:nvSpPr>
        <p:spPr>
          <a:xfrm>
            <a:off x="661050" y="542100"/>
            <a:ext cx="7821900" cy="405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21"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>
            <a:off x="2571825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22"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"/>
          <p:cNvSpPr/>
          <p:nvPr/>
        </p:nvSpPr>
        <p:spPr>
          <a:xfrm rot="10800000">
            <a:off x="348325" y="150"/>
            <a:ext cx="7153800" cy="5143500"/>
          </a:xfrm>
          <a:prstGeom prst="parallelogram">
            <a:avLst>
              <a:gd name="adj" fmla="val 25000"/>
            </a:avLst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"/>
          <p:cNvSpPr/>
          <p:nvPr/>
        </p:nvSpPr>
        <p:spPr>
          <a:xfrm rot="10800000">
            <a:off x="11" y="25"/>
            <a:ext cx="7153800" cy="5143500"/>
          </a:xfrm>
          <a:prstGeom prst="parallelogram">
            <a:avLst>
              <a:gd name="adj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"/>
          <p:cNvSpPr/>
          <p:nvPr/>
        </p:nvSpPr>
        <p:spPr>
          <a:xfrm rot="10800000" flipH="1">
            <a:off x="0" y="25"/>
            <a:ext cx="2349600" cy="5143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"/>
          <p:cNvSpPr/>
          <p:nvPr/>
        </p:nvSpPr>
        <p:spPr>
          <a:xfrm>
            <a:off x="595774" y="2577426"/>
            <a:ext cx="27600" cy="196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ctrTitle"/>
          </p:nvPr>
        </p:nvSpPr>
        <p:spPr>
          <a:xfrm>
            <a:off x="751200" y="2577425"/>
            <a:ext cx="5053500" cy="196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labbe/Kalman-and-Bayesian-Filters-in-Pyth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.howstuffwork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onerush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s://opc.mfo.de/pictures_of_author?id=142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zygamer.c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user/gabiekur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awesomenes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mar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Friendly introduction to Robotic Estimations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6" name="Google Shape;256;p18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Dor Israeli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Robotic Motion Planning course, 2019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Some sketches from the great </a:t>
            </a:r>
            <a:r>
              <a:rPr lang="en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Kalman and Bayesian Filters in Python</a:t>
            </a:r>
            <a:r>
              <a:rPr lang="en" sz="1000"/>
              <a:t> by Roger R. Labbe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Dynamical System?</a:t>
            </a:r>
            <a:endParaRPr/>
          </a:p>
        </p:txBody>
      </p:sp>
      <p:sp>
        <p:nvSpPr>
          <p:cNvPr id="334" name="Google Shape;33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35" name="Google Shape;335;p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Noisy measurements are given online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state evolves with time (e.g. physical motion)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There is a connection (known or not) between states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Our understanding may change according to new findings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Goal is usually to accurately track some changing quality and predict its future state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For example: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A/C tracking and affecting room temperature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Autonomous car navigating using GPS+Accelerometer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160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Tracking a bird using reverse-GPS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why is it hard?</a:t>
            </a:r>
            <a:endParaRPr/>
          </a:p>
        </p:txBody>
      </p:sp>
      <p:sp>
        <p:nvSpPr>
          <p:cNvPr id="341" name="Google Shape;34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42" name="Google Shape;342;p2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 theory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Inaccurate theory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Complex theory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Noisy measurements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Real-time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Spontaneous disturbances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...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 quadcopter was at some known previous height and it’s </a:t>
            </a:r>
            <a:r>
              <a:rPr lang="en" u="sng">
                <a:latin typeface="Oswald"/>
                <a:ea typeface="Oswald"/>
                <a:cs typeface="Oswald"/>
                <a:sym typeface="Oswald"/>
              </a:rPr>
              <a:t>engine is at constant output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Our noisy instrument measures the copter’s height every fixed interval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We’d like to track and predict the copter’s height as accurately as possible in real-time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8" name="Google Shape;348;p2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Simple</a:t>
            </a:r>
            <a:r>
              <a:rPr lang="en"/>
              <a:t> example: Quadcopter with constant power</a:t>
            </a:r>
            <a:endParaRPr/>
          </a:p>
        </p:txBody>
      </p:sp>
      <p:sp>
        <p:nvSpPr>
          <p:cNvPr id="349" name="Google Shape;3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50" name="Google Shape;3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550" y="1998900"/>
            <a:ext cx="2922300" cy="4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750" y="3122175"/>
            <a:ext cx="4219950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1225" y="3072930"/>
            <a:ext cx="2550546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58" name="Google Shape;3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216"/>
            <a:ext cx="9144000" cy="478106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0"/>
          <p:cNvSpPr/>
          <p:nvPr/>
        </p:nvSpPr>
        <p:spPr>
          <a:xfrm>
            <a:off x="978900" y="487575"/>
            <a:ext cx="8241300" cy="434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Can’t I just use the measurements?</a:t>
            </a:r>
            <a:endParaRPr/>
          </a:p>
        </p:txBody>
      </p:sp>
      <p:sp>
        <p:nvSpPr>
          <p:cNvPr id="365" name="Google Shape;36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66" name="Google Shape;366;p3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Pros: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Doesn’t require dynamics theory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Doesn’t require resources (time, cpu, etc)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Doesn’t diverge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Standard deviation is known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7" name="Google Shape;367;p31"/>
          <p:cNvSpPr txBox="1"/>
          <p:nvPr/>
        </p:nvSpPr>
        <p:spPr>
          <a:xfrm>
            <a:off x="311700" y="2826150"/>
            <a:ext cx="5100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Cons: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Does not leverages known theory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Instrument’s standard deviation might be too big 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Results are usually not smooth 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Results are sometimes not sensible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Sometimes the instruments misses a measure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...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 txBox="1">
            <a:spLocks noGrp="1"/>
          </p:cNvSpPr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approaches</a:t>
            </a:r>
            <a:endParaRPr/>
          </a:p>
        </p:txBody>
      </p:sp>
      <p:sp>
        <p:nvSpPr>
          <p:cNvPr id="373" name="Google Shape;37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Average Algorithm</a:t>
            </a:r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80" name="Google Shape;380;p3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As a prediction, output the weighted mean of the last N measurements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Assumptions: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Measurements in close range describe the similar states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If given several measurements of the same state, it’s safest to assume the (weighted) mean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Pros: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Applicable when no specific dynamic is known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Gets better upon increasing resolution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Cons: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Can’t use known theory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Usually lags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Will err and not converge if the function changes too quickly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Can’t combine with different types of measurements or knowledge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robotic use case- fast changing world</a:t>
            </a: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Image by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auto.howstuffworks.com/</a:t>
            </a:r>
            <a:endParaRPr sz="800"/>
          </a:p>
        </p:txBody>
      </p:sp>
      <p:sp>
        <p:nvSpPr>
          <p:cNvPr id="387" name="Google Shape;38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88" name="Google Shape;3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697" y="1408075"/>
            <a:ext cx="6389126" cy="35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Least Mean Squares Algorithm</a:t>
            </a:r>
            <a:endParaRPr/>
          </a:p>
        </p:txBody>
      </p:sp>
      <p:sp>
        <p:nvSpPr>
          <p:cNvPr id="394" name="Google Shape;39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95" name="Google Shape;395;p3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Each time step, look at the problem as a static system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Trying to fit given measurements into some assumed linear theory, e.g: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6" name="Google Shape;3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75" y="2454450"/>
            <a:ext cx="7848876" cy="20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Least Mean Squares continued</a:t>
            </a:r>
            <a:endParaRPr/>
          </a:p>
        </p:txBody>
      </p:sp>
      <p:sp>
        <p:nvSpPr>
          <p:cNvPr id="402" name="Google Shape;402;p3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Pros: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Makes use of some theory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outputs sensible results and latent variables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Cons: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requires a linear theory to fit into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Usually can’t use previous calculations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Might diverge on noisy measurements or inexact theory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Might be inexact and expensive in nonlinear cases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OR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Motion Planning</a:t>
            </a:r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robotic use case- time critical situations</a:t>
            </a:r>
            <a:endParaRPr/>
          </a:p>
        </p:txBody>
      </p:sp>
      <p:sp>
        <p:nvSpPr>
          <p:cNvPr id="409" name="Google Shape;409;p3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Image by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dronerush.com/</a:t>
            </a:r>
            <a:endParaRPr/>
          </a:p>
        </p:txBody>
      </p:sp>
      <p:sp>
        <p:nvSpPr>
          <p:cNvPr id="410" name="Google Shape;41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11" name="Google Shape;41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463" y="1363475"/>
            <a:ext cx="6423276" cy="36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400" y="3566500"/>
            <a:ext cx="4285201" cy="14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Many systems can be approximated to have a constant rate of change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Higher dimensions variations exist, but usually irrelevant because interactions are too complex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Lower dimension is the moving average algorithm!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Predict: extrapolate our previous calculated state using calculated rate of change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Update: Find weighted mean with current given measurement (using the 𝛂-𝛃 ratios)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8" name="Google Shape;418;p3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𝛂-𝛃 Filters</a:t>
            </a:r>
            <a:endParaRPr/>
          </a:p>
        </p:txBody>
      </p:sp>
      <p:sp>
        <p:nvSpPr>
          <p:cNvPr id="419" name="Google Shape;41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420" name="Google Shape;420;p38"/>
          <p:cNvGrpSpPr/>
          <p:nvPr/>
        </p:nvGrpSpPr>
        <p:grpSpPr>
          <a:xfrm>
            <a:off x="1134525" y="2701375"/>
            <a:ext cx="6586750" cy="788925"/>
            <a:chOff x="1134525" y="3006175"/>
            <a:chExt cx="6586750" cy="788925"/>
          </a:xfrm>
        </p:grpSpPr>
        <p:pic>
          <p:nvPicPr>
            <p:cNvPr id="421" name="Google Shape;421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4525" y="3006175"/>
              <a:ext cx="2105025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39575" y="3006175"/>
              <a:ext cx="1219200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34525" y="3576025"/>
              <a:ext cx="1447800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530525" y="3576025"/>
              <a:ext cx="2190750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3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150638" y="3576025"/>
              <a:ext cx="1743075" cy="219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𝛂-𝛃 Filters continued</a:t>
            </a:r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Pros: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Makes more balanced use of both theory and measurements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Handles noise or inaccurate theory better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Doesn’t require resolving entire system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 combine different types of measurements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Cons: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Ratios are set manually by trial and error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Requires some theory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Might not converge to correct result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Hard-coded ratios handles changing dynamics poorly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Effectively supports just two dimensions (position, velocity)</a:t>
            </a:r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robotic use case- Changing Environment</a:t>
            </a:r>
            <a:endParaRPr/>
          </a:p>
        </p:txBody>
      </p:sp>
      <p:sp>
        <p:nvSpPr>
          <p:cNvPr id="438" name="Google Shape;438;p4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Image by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www.forbes.com/</a:t>
            </a:r>
            <a:endParaRPr/>
          </a:p>
        </p:txBody>
      </p:sp>
      <p:sp>
        <p:nvSpPr>
          <p:cNvPr id="439" name="Google Shape;43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440" name="Google Shape;44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8275" y="1468826"/>
            <a:ext cx="5168189" cy="34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>
            <a:spLocks noGrp="1"/>
          </p:cNvSpPr>
          <p:nvPr>
            <p:ph type="ctrTitle"/>
          </p:nvPr>
        </p:nvSpPr>
        <p:spPr>
          <a:xfrm>
            <a:off x="661050" y="542100"/>
            <a:ext cx="7821900" cy="40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Kalman Filter</a:t>
            </a:r>
            <a:endParaRPr/>
          </a:p>
        </p:txBody>
      </p:sp>
      <p:sp>
        <p:nvSpPr>
          <p:cNvPr id="446" name="Google Shape;44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42"/>
          <p:cNvPicPr preferRelativeResize="0"/>
          <p:nvPr/>
        </p:nvPicPr>
        <p:blipFill rotWithShape="1">
          <a:blip r:embed="rId3">
            <a:alphaModFix/>
          </a:blip>
          <a:srcRect l="-1005" r="5247" b="2789"/>
          <a:stretch/>
        </p:blipFill>
        <p:spPr>
          <a:xfrm>
            <a:off x="4630650" y="3420250"/>
            <a:ext cx="3981300" cy="17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𝛂-𝛃 Filter is a good start, but dynamic 𝛂-𝛃 ratios are a better idea: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Spares us the research needed for each new system configuration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Finds more accurate ratios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Ratios could change over evolution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Represent our belief as a probability gaussian: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thesis as mean and confidence as variance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more confident a belief is, the more influential			</a:t>
            </a:r>
            <a:r>
              <a:rPr lang="en" sz="900" u="sng">
                <a:solidFill>
                  <a:srgbClr val="CC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photos provided by Greuel, Gert-Martin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Can converge to the ideal 𝛂-𝛃 Filter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3" name="Google Shape;453;p4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Kalman Filter as a Bayesian 𝛂-𝛃 Filter</a:t>
            </a:r>
            <a:endParaRPr/>
          </a:p>
        </p:txBody>
      </p:sp>
      <p:sp>
        <p:nvSpPr>
          <p:cNvPr id="454" name="Google Shape;454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455" name="Google Shape;45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5669" y="3521588"/>
            <a:ext cx="1615825" cy="151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42"/>
          <p:cNvGrpSpPr/>
          <p:nvPr/>
        </p:nvGrpSpPr>
        <p:grpSpPr>
          <a:xfrm>
            <a:off x="5153169" y="3521600"/>
            <a:ext cx="3520825" cy="1510100"/>
            <a:chOff x="5100519" y="3546725"/>
            <a:chExt cx="3520825" cy="1510100"/>
          </a:xfrm>
        </p:grpSpPr>
        <p:grpSp>
          <p:nvGrpSpPr>
            <p:cNvPr id="457" name="Google Shape;457;p42"/>
            <p:cNvGrpSpPr/>
            <p:nvPr/>
          </p:nvGrpSpPr>
          <p:grpSpPr>
            <a:xfrm>
              <a:off x="5100519" y="3546725"/>
              <a:ext cx="3132650" cy="1510100"/>
              <a:chOff x="5100519" y="3546725"/>
              <a:chExt cx="3132650" cy="1510100"/>
            </a:xfrm>
          </p:grpSpPr>
          <p:grpSp>
            <p:nvGrpSpPr>
              <p:cNvPr id="458" name="Google Shape;458;p42"/>
              <p:cNvGrpSpPr/>
              <p:nvPr/>
            </p:nvGrpSpPr>
            <p:grpSpPr>
              <a:xfrm>
                <a:off x="5100519" y="3546725"/>
                <a:ext cx="3132650" cy="1510100"/>
                <a:chOff x="5100519" y="3546725"/>
                <a:chExt cx="3132650" cy="1510100"/>
              </a:xfrm>
            </p:grpSpPr>
            <p:pic>
              <p:nvPicPr>
                <p:cNvPr id="459" name="Google Shape;459;p42"/>
                <p:cNvPicPr preferRelativeResize="0"/>
                <p:nvPr/>
              </p:nvPicPr>
              <p:blipFill>
                <a:blip r:embed="rId5">
                  <a:alphaModFix amt="19000"/>
                </a:blip>
                <a:stretch>
                  <a:fillRect/>
                </a:stretch>
              </p:blipFill>
              <p:spPr>
                <a:xfrm>
                  <a:off x="5100519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0" name="Google Shape;460;p42"/>
                <p:cNvPicPr preferRelativeResize="0"/>
                <p:nvPr/>
              </p:nvPicPr>
              <p:blipFill>
                <a:blip r:embed="rId5">
                  <a:alphaModFix amt="29000"/>
                </a:blip>
                <a:stretch>
                  <a:fillRect/>
                </a:stretch>
              </p:blipFill>
              <p:spPr>
                <a:xfrm>
                  <a:off x="5962044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1" name="Google Shape;461;p42"/>
                <p:cNvPicPr preferRelativeResize="0"/>
                <p:nvPr/>
              </p:nvPicPr>
              <p:blipFill>
                <a:blip r:embed="rId5">
                  <a:alphaModFix amt="29000"/>
                </a:blip>
                <a:stretch>
                  <a:fillRect/>
                </a:stretch>
              </p:blipFill>
              <p:spPr>
                <a:xfrm>
                  <a:off x="6617344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2" name="Google Shape;462;p42"/>
                <p:cNvPicPr preferRelativeResize="0"/>
                <p:nvPr/>
              </p:nvPicPr>
              <p:blipFill>
                <a:blip r:embed="rId5">
                  <a:alphaModFix amt="29000"/>
                </a:blip>
                <a:stretch>
                  <a:fillRect/>
                </a:stretch>
              </p:blipFill>
              <p:spPr>
                <a:xfrm>
                  <a:off x="6345244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3" name="Google Shape;463;p42"/>
                <p:cNvPicPr preferRelativeResize="0"/>
                <p:nvPr/>
              </p:nvPicPr>
              <p:blipFill>
                <a:blip r:embed="rId5">
                  <a:alphaModFix amt="29000"/>
                </a:blip>
                <a:stretch>
                  <a:fillRect/>
                </a:stretch>
              </p:blipFill>
              <p:spPr>
                <a:xfrm>
                  <a:off x="6345244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4" name="Google Shape;464;p42"/>
                <p:cNvPicPr preferRelativeResize="0"/>
                <p:nvPr/>
              </p:nvPicPr>
              <p:blipFill>
                <a:blip r:embed="rId5">
                  <a:alphaModFix amt="29000"/>
                </a:blip>
                <a:stretch>
                  <a:fillRect/>
                </a:stretch>
              </p:blipFill>
              <p:spPr>
                <a:xfrm>
                  <a:off x="6345244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5" name="Google Shape;465;p42"/>
                <p:cNvPicPr preferRelativeResize="0"/>
                <p:nvPr/>
              </p:nvPicPr>
              <p:blipFill>
                <a:blip r:embed="rId5">
                  <a:alphaModFix amt="29000"/>
                </a:blip>
                <a:stretch>
                  <a:fillRect/>
                </a:stretch>
              </p:blipFill>
              <p:spPr>
                <a:xfrm>
                  <a:off x="5962044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6" name="Google Shape;466;p42"/>
                <p:cNvPicPr preferRelativeResize="0"/>
                <p:nvPr/>
              </p:nvPicPr>
              <p:blipFill>
                <a:blip r:embed="rId5">
                  <a:alphaModFix amt="29000"/>
                </a:blip>
                <a:stretch>
                  <a:fillRect/>
                </a:stretch>
              </p:blipFill>
              <p:spPr>
                <a:xfrm>
                  <a:off x="6617344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7" name="Google Shape;467;p42"/>
                <p:cNvPicPr preferRelativeResize="0"/>
                <p:nvPr/>
              </p:nvPicPr>
              <p:blipFill>
                <a:blip r:embed="rId5">
                  <a:alphaModFix amt="29000"/>
                </a:blip>
                <a:stretch>
                  <a:fillRect/>
                </a:stretch>
              </p:blipFill>
              <p:spPr>
                <a:xfrm>
                  <a:off x="6345244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8" name="Google Shape;468;p42"/>
                <p:cNvPicPr preferRelativeResize="0"/>
                <p:nvPr/>
              </p:nvPicPr>
              <p:blipFill>
                <a:blip r:embed="rId5">
                  <a:alphaModFix amt="29000"/>
                </a:blip>
                <a:stretch>
                  <a:fillRect/>
                </a:stretch>
              </p:blipFill>
              <p:spPr>
                <a:xfrm>
                  <a:off x="6345244" y="3546725"/>
                  <a:ext cx="1615825" cy="1510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69" name="Google Shape;469;p42"/>
              <p:cNvPicPr preferRelativeResize="0"/>
              <p:nvPr/>
            </p:nvPicPr>
            <p:blipFill>
              <a:blip r:embed="rId5">
                <a:alphaModFix amt="16000"/>
              </a:blip>
              <a:stretch>
                <a:fillRect/>
              </a:stretch>
            </p:blipFill>
            <p:spPr>
              <a:xfrm>
                <a:off x="5298169" y="3546725"/>
                <a:ext cx="1615825" cy="1510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0" name="Google Shape;470;p42"/>
              <p:cNvPicPr preferRelativeResize="0"/>
              <p:nvPr/>
            </p:nvPicPr>
            <p:blipFill>
              <a:blip r:embed="rId5">
                <a:alphaModFix amt="29000"/>
              </a:blip>
              <a:stretch>
                <a:fillRect/>
              </a:stretch>
            </p:blipFill>
            <p:spPr>
              <a:xfrm>
                <a:off x="6319719" y="3546725"/>
                <a:ext cx="1615825" cy="1510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71" name="Google Shape;471;p42"/>
            <p:cNvPicPr preferRelativeResize="0"/>
            <p:nvPr/>
          </p:nvPicPr>
          <p:blipFill>
            <a:blip r:embed="rId5">
              <a:alphaModFix amt="19000"/>
            </a:blip>
            <a:stretch>
              <a:fillRect/>
            </a:stretch>
          </p:blipFill>
          <p:spPr>
            <a:xfrm>
              <a:off x="70055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63197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61673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61673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42"/>
            <p:cNvPicPr preferRelativeResize="0"/>
            <p:nvPr/>
          </p:nvPicPr>
          <p:blipFill>
            <a:blip r:embed="rId5">
              <a:alphaModFix amt="10000"/>
            </a:blip>
            <a:stretch>
              <a:fillRect/>
            </a:stretch>
          </p:blipFill>
          <p:spPr>
            <a:xfrm>
              <a:off x="57863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42"/>
            <p:cNvPicPr preferRelativeResize="0"/>
            <p:nvPr/>
          </p:nvPicPr>
          <p:blipFill>
            <a:blip r:embed="rId5">
              <a:alphaModFix amt="21000"/>
            </a:blip>
            <a:stretch>
              <a:fillRect/>
            </a:stretch>
          </p:blipFill>
          <p:spPr>
            <a:xfrm>
              <a:off x="62435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42"/>
            <p:cNvPicPr preferRelativeResize="0"/>
            <p:nvPr/>
          </p:nvPicPr>
          <p:blipFill>
            <a:blip r:embed="rId5">
              <a:alphaModFix amt="10000"/>
            </a:blip>
            <a:stretch>
              <a:fillRect/>
            </a:stretch>
          </p:blipFill>
          <p:spPr>
            <a:xfrm>
              <a:off x="67769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564876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62435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66245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60911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55577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68531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55577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63959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59387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4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60911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42"/>
            <p:cNvPicPr preferRelativeResize="0"/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6091119" y="3546725"/>
              <a:ext cx="1615825" cy="1510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"/>
          <p:cNvSpPr txBox="1">
            <a:spLocks noGrp="1"/>
          </p:cNvSpPr>
          <p:nvPr>
            <p:ph type="body" idx="1"/>
          </p:nvPr>
        </p:nvSpPr>
        <p:spPr>
          <a:xfrm>
            <a:off x="311700" y="1258463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Prior state x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i-1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~N(μ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x|i-1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, σ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x|i-1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²)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After a time interval (𝚫t) at some speed with some confidence, v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i-1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~N(μ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v|i-1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, σ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v|i-1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²)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4" name="Google Shape;494;p4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 in 1D: prediction step</a:t>
            </a:r>
            <a:endParaRPr/>
          </a:p>
        </p:txBody>
      </p:sp>
      <p:sp>
        <p:nvSpPr>
          <p:cNvPr id="495" name="Google Shape;49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496" name="Google Shape;496;p43"/>
          <p:cNvGrpSpPr/>
          <p:nvPr/>
        </p:nvGrpSpPr>
        <p:grpSpPr>
          <a:xfrm>
            <a:off x="1202563" y="2253872"/>
            <a:ext cx="6204580" cy="2722746"/>
            <a:chOff x="4131773" y="2897798"/>
            <a:chExt cx="4919975" cy="2159025"/>
          </a:xfrm>
        </p:grpSpPr>
        <p:pic>
          <p:nvPicPr>
            <p:cNvPr id="497" name="Google Shape;497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773" y="2897798"/>
              <a:ext cx="4919975" cy="215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43"/>
            <p:cNvSpPr/>
            <p:nvPr/>
          </p:nvSpPr>
          <p:spPr>
            <a:xfrm>
              <a:off x="5918500" y="3917900"/>
              <a:ext cx="353700" cy="353700"/>
            </a:xfrm>
            <a:prstGeom prst="mathPlus">
              <a:avLst>
                <a:gd name="adj1" fmla="val 2352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7082775" y="3917900"/>
              <a:ext cx="353700" cy="35370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with uncertainty</a:t>
            </a:r>
            <a:endParaRPr/>
          </a:p>
        </p:txBody>
      </p:sp>
      <p:sp>
        <p:nvSpPr>
          <p:cNvPr id="505" name="Google Shape;50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506" name="Google Shape;50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" y="1507738"/>
            <a:ext cx="794385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50" y="1507738"/>
            <a:ext cx="794385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950" y="1507738"/>
            <a:ext cx="794385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950" y="1507738"/>
            <a:ext cx="794385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38" y="1014413"/>
            <a:ext cx="83915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38" y="1014413"/>
            <a:ext cx="83915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38" y="1014413"/>
            <a:ext cx="83915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238" y="1014413"/>
            <a:ext cx="83915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238" y="1014413"/>
            <a:ext cx="8391525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steps: predict &amp; update</a:t>
            </a:r>
            <a:endParaRPr/>
          </a:p>
        </p:txBody>
      </p:sp>
      <p:sp>
        <p:nvSpPr>
          <p:cNvPr id="520" name="Google Shape;52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 in 1D: update step</a:t>
            </a:r>
            <a:endParaRPr/>
          </a:p>
        </p:txBody>
      </p:sp>
      <p:sp>
        <p:nvSpPr>
          <p:cNvPr id="526" name="Google Shape;526;p4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Upon receiving new measurement m~N(μ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, σ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m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²)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7" name="Google Shape;52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528" name="Google Shape;528;p46"/>
          <p:cNvPicPr preferRelativeResize="0"/>
          <p:nvPr/>
        </p:nvPicPr>
        <p:blipFill rotWithShape="1">
          <a:blip r:embed="rId3">
            <a:alphaModFix/>
          </a:blip>
          <a:srcRect r="5347"/>
          <a:stretch/>
        </p:blipFill>
        <p:spPr>
          <a:xfrm>
            <a:off x="4807425" y="3114925"/>
            <a:ext cx="4177275" cy="194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9" name="Google Shape;52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87" y="2571750"/>
            <a:ext cx="4413389" cy="194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30" name="Google Shape;53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7200" y="2009488"/>
            <a:ext cx="518160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Lacking initial knowledge</a:t>
            </a:r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Image by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http://lazygamer.co/</a:t>
            </a:r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70" name="Google Shape;2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2875" y="1397450"/>
            <a:ext cx="4734300" cy="35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Kalman Gain</a:t>
            </a:r>
            <a:endParaRPr/>
          </a:p>
        </p:txBody>
      </p:sp>
      <p:pic>
        <p:nvPicPr>
          <p:cNvPr id="536" name="Google Shape;53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075" y="2499266"/>
            <a:ext cx="9144000" cy="2493818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We define the Kalman Gain as K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=</a:t>
            </a:r>
            <a:r>
              <a:rPr lang="en" sz="1400">
                <a:latin typeface="Oswald"/>
                <a:ea typeface="Oswald"/>
                <a:cs typeface="Oswald"/>
                <a:sym typeface="Oswald"/>
              </a:rPr>
              <a:t>σ</a:t>
            </a:r>
            <a:r>
              <a:rPr lang="en" sz="1400" baseline="-25000">
                <a:latin typeface="Oswald"/>
                <a:ea typeface="Oswald"/>
                <a:cs typeface="Oswald"/>
                <a:sym typeface="Oswald"/>
              </a:rPr>
              <a:t>prior|i</a:t>
            </a:r>
            <a:r>
              <a:rPr lang="en" sz="1400">
                <a:latin typeface="Oswald"/>
                <a:ea typeface="Oswald"/>
                <a:cs typeface="Oswald"/>
                <a:sym typeface="Oswald"/>
              </a:rPr>
              <a:t>²/(σ</a:t>
            </a:r>
            <a:r>
              <a:rPr lang="en" sz="1400" baseline="-25000">
                <a:latin typeface="Oswald"/>
                <a:ea typeface="Oswald"/>
                <a:cs typeface="Oswald"/>
                <a:sym typeface="Oswald"/>
              </a:rPr>
              <a:t>prior|i</a:t>
            </a:r>
            <a:r>
              <a:rPr lang="en" sz="1400">
                <a:latin typeface="Oswald"/>
                <a:ea typeface="Oswald"/>
                <a:cs typeface="Oswald"/>
                <a:sym typeface="Oswald"/>
              </a:rPr>
              <a:t>²+σ</a:t>
            </a:r>
            <a:r>
              <a:rPr lang="en" sz="1400" baseline="-25000">
                <a:latin typeface="Oswald"/>
                <a:ea typeface="Oswald"/>
                <a:cs typeface="Oswald"/>
                <a:sym typeface="Oswald"/>
              </a:rPr>
              <a:t>m|i</a:t>
            </a:r>
            <a:r>
              <a:rPr lang="en" sz="1400">
                <a:latin typeface="Oswald"/>
                <a:ea typeface="Oswald"/>
                <a:cs typeface="Oswald"/>
                <a:sym typeface="Oswald"/>
              </a:rPr>
              <a:t>²), and r</a:t>
            </a:r>
            <a:r>
              <a:rPr lang="en" sz="1400" baseline="-25000"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" sz="1400">
                <a:latin typeface="Oswald"/>
                <a:ea typeface="Oswald"/>
                <a:cs typeface="Oswald"/>
                <a:sym typeface="Oswald"/>
              </a:rPr>
              <a:t>=μ</a:t>
            </a:r>
            <a:r>
              <a:rPr lang="en" sz="1400" baseline="-25000">
                <a:latin typeface="Oswald"/>
                <a:ea typeface="Oswald"/>
                <a:cs typeface="Oswald"/>
                <a:sym typeface="Oswald"/>
              </a:rPr>
              <a:t>m|i</a:t>
            </a:r>
            <a:r>
              <a:rPr lang="en" sz="1400">
                <a:latin typeface="Oswald"/>
                <a:ea typeface="Oswald"/>
                <a:cs typeface="Oswald"/>
                <a:sym typeface="Oswald"/>
              </a:rPr>
              <a:t>-μ</a:t>
            </a:r>
            <a:r>
              <a:rPr lang="en" sz="1400" baseline="-25000">
                <a:latin typeface="Oswald"/>
                <a:ea typeface="Oswald"/>
                <a:cs typeface="Oswald"/>
                <a:sym typeface="Oswald"/>
              </a:rPr>
              <a:t>prior|i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μ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posterior|i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= μ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prior|i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+K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⋅r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i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σ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posterior|i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²= σ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prior|i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⋅(1-K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K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is the dynamically calculated 𝛂 ratio!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38" name="Google Shape;53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Looking at the 1D problem (Gaussians) gave us intuition, but the true power lies in higher dimensions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In order to support higher dimensions we first need to formalize in scalar Kalman form: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44" name="Google Shape;544;p48"/>
          <p:cNvPicPr preferRelativeResize="0"/>
          <p:nvPr/>
        </p:nvPicPr>
        <p:blipFill rotWithShape="1">
          <a:blip r:embed="rId3">
            <a:alphaModFix/>
          </a:blip>
          <a:srcRect r="1166" b="62372"/>
          <a:stretch/>
        </p:blipFill>
        <p:spPr>
          <a:xfrm>
            <a:off x="657625" y="2580750"/>
            <a:ext cx="330437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8"/>
          <p:cNvPicPr preferRelativeResize="0"/>
          <p:nvPr/>
        </p:nvPicPr>
        <p:blipFill rotWithShape="1">
          <a:blip r:embed="rId3">
            <a:alphaModFix/>
          </a:blip>
          <a:srcRect t="37087"/>
          <a:stretch/>
        </p:blipFill>
        <p:spPr>
          <a:xfrm>
            <a:off x="4665875" y="2477275"/>
            <a:ext cx="3343275" cy="19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Formalization: Univariate Kalman Filter</a:t>
            </a:r>
            <a:endParaRPr/>
          </a:p>
        </p:txBody>
      </p:sp>
      <p:sp>
        <p:nvSpPr>
          <p:cNvPr id="547" name="Google Shape;54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49"/>
          <p:cNvGrpSpPr/>
          <p:nvPr/>
        </p:nvGrpSpPr>
        <p:grpSpPr>
          <a:xfrm>
            <a:off x="456088" y="2715738"/>
            <a:ext cx="8184050" cy="2274863"/>
            <a:chOff x="532288" y="2944338"/>
            <a:chExt cx="8184050" cy="2274863"/>
          </a:xfrm>
        </p:grpSpPr>
        <p:pic>
          <p:nvPicPr>
            <p:cNvPr id="553" name="Google Shape;553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2288" y="3771400"/>
              <a:ext cx="3571875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11063" y="2944338"/>
              <a:ext cx="4105275" cy="2238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5" name="Google Shape;555;p4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Formalization: Multivariate Kalman Filter </a:t>
            </a:r>
            <a:endParaRPr/>
          </a:p>
        </p:txBody>
      </p:sp>
      <p:sp>
        <p:nvSpPr>
          <p:cNvPr id="556" name="Google Shape;55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557" name="Google Shape;557;p4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We want to support more variables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Multiple observed states (e.g: x sensor and v</a:t>
            </a:r>
            <a:r>
              <a:rPr lang="en" baseline="-25000">
                <a:latin typeface="Oswald"/>
                <a:ea typeface="Oswald"/>
                <a:cs typeface="Oswald"/>
                <a:sym typeface="Oswald"/>
              </a:rPr>
              <a:t>y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sensor)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Multiple unobserved states (e.g: clock offset)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Maybe some are in our control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Cross correlation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Example</a:t>
            </a:r>
            <a:endParaRPr/>
          </a:p>
        </p:txBody>
      </p:sp>
      <p:sp>
        <p:nvSpPr>
          <p:cNvPr id="563" name="Google Shape;563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564" name="Google Shape;56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3232300"/>
            <a:ext cx="6000750" cy="1514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50"/>
          <p:cNvGrpSpPr/>
          <p:nvPr/>
        </p:nvGrpSpPr>
        <p:grpSpPr>
          <a:xfrm>
            <a:off x="288388" y="525488"/>
            <a:ext cx="8184050" cy="2274863"/>
            <a:chOff x="532288" y="2944338"/>
            <a:chExt cx="8184050" cy="2274863"/>
          </a:xfrm>
        </p:grpSpPr>
        <p:pic>
          <p:nvPicPr>
            <p:cNvPr id="566" name="Google Shape;566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2288" y="3771400"/>
              <a:ext cx="3571875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1063" y="2944338"/>
              <a:ext cx="4105275" cy="2238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8" name="Google Shape;568;p50"/>
          <p:cNvSpPr/>
          <p:nvPr/>
        </p:nvSpPr>
        <p:spPr>
          <a:xfrm>
            <a:off x="2992700" y="1988075"/>
            <a:ext cx="99000" cy="19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0"/>
          <p:cNvSpPr/>
          <p:nvPr/>
        </p:nvSpPr>
        <p:spPr>
          <a:xfrm>
            <a:off x="3350275" y="1988075"/>
            <a:ext cx="99000" cy="19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0"/>
          <p:cNvSpPr/>
          <p:nvPr/>
        </p:nvSpPr>
        <p:spPr>
          <a:xfrm>
            <a:off x="3559275" y="2229200"/>
            <a:ext cx="99000" cy="19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0"/>
          <p:cNvSpPr/>
          <p:nvPr/>
        </p:nvSpPr>
        <p:spPr>
          <a:xfrm>
            <a:off x="7270400" y="1150550"/>
            <a:ext cx="99000" cy="19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0"/>
          <p:cNvSpPr/>
          <p:nvPr/>
        </p:nvSpPr>
        <p:spPr>
          <a:xfrm>
            <a:off x="8038300" y="1437375"/>
            <a:ext cx="99000" cy="19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50"/>
          <p:cNvGrpSpPr/>
          <p:nvPr/>
        </p:nvGrpSpPr>
        <p:grpSpPr>
          <a:xfrm>
            <a:off x="2710700" y="1988075"/>
            <a:ext cx="99000" cy="820113"/>
            <a:chOff x="3091700" y="1988075"/>
            <a:chExt cx="99000" cy="820113"/>
          </a:xfrm>
        </p:grpSpPr>
        <p:sp>
          <p:nvSpPr>
            <p:cNvPr id="574" name="Google Shape;574;p50"/>
            <p:cNvSpPr/>
            <p:nvPr/>
          </p:nvSpPr>
          <p:spPr>
            <a:xfrm>
              <a:off x="3091700" y="1988075"/>
              <a:ext cx="99000" cy="19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0"/>
            <p:cNvSpPr/>
            <p:nvPr/>
          </p:nvSpPr>
          <p:spPr>
            <a:xfrm rot="10800000">
              <a:off x="3091700" y="2610188"/>
              <a:ext cx="99000" cy="19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robotic use case- nonlinear model</a:t>
            </a:r>
            <a:endParaRPr/>
          </a:p>
        </p:txBody>
      </p:sp>
      <p:sp>
        <p:nvSpPr>
          <p:cNvPr id="581" name="Google Shape;581;p5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Image by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https://imgur.com/user/gabiekur</a:t>
            </a:r>
            <a:endParaRPr/>
          </a:p>
        </p:txBody>
      </p:sp>
      <p:sp>
        <p:nvSpPr>
          <p:cNvPr id="582" name="Google Shape;582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583" name="Google Shape;58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535" y="1169525"/>
            <a:ext cx="4237041" cy="34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2"/>
          <p:cNvSpPr txBox="1">
            <a:spLocks noGrp="1"/>
          </p:cNvSpPr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Nonlinear Filters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9" name="Google Shape;58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875" y="2518772"/>
            <a:ext cx="5796250" cy="253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3875" y="2518772"/>
            <a:ext cx="5796250" cy="253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3875" y="2518772"/>
            <a:ext cx="5796250" cy="25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 with nonlinearity</a:t>
            </a:r>
            <a:endParaRPr/>
          </a:p>
        </p:txBody>
      </p:sp>
      <p:sp>
        <p:nvSpPr>
          <p:cNvPr id="598" name="Google Shape;598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599" name="Google Shape;599;p5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For example, one distance sensor says 50km and one angle sensor says 90 degrees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We can’t use Kalman filter as is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Because nonlinearity ruins our prediction gaussianity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Quadcopter with nonlinear air resistance</a:t>
            </a:r>
            <a:endParaRPr/>
          </a:p>
        </p:txBody>
      </p:sp>
      <p:sp>
        <p:nvSpPr>
          <p:cNvPr id="605" name="Google Shape;605;p5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Resistance is proportional to velocity squared and against it: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6" name="Google Shape;60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607" name="Google Shape;6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200" y="2434250"/>
            <a:ext cx="3827625" cy="11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Unscented Kalman Filter</a:t>
            </a:r>
            <a:endParaRPr/>
          </a:p>
        </p:txBody>
      </p:sp>
      <p:sp>
        <p:nvSpPr>
          <p:cNvPr id="613" name="Google Shape;613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614" name="Google Shape;61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045" y="2063125"/>
            <a:ext cx="4689024" cy="200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5" name="Google Shape;615;p55"/>
          <p:cNvGrpSpPr/>
          <p:nvPr/>
        </p:nvGrpSpPr>
        <p:grpSpPr>
          <a:xfrm>
            <a:off x="479038" y="1497125"/>
            <a:ext cx="3074033" cy="2839596"/>
            <a:chOff x="5445663" y="1693050"/>
            <a:chExt cx="3074033" cy="2839596"/>
          </a:xfrm>
        </p:grpSpPr>
        <p:pic>
          <p:nvPicPr>
            <p:cNvPr id="616" name="Google Shape;616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1472" y="2070897"/>
              <a:ext cx="2682400" cy="246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5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45663" y="1693050"/>
              <a:ext cx="3074033" cy="269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nonlinear algorithms</a:t>
            </a:r>
            <a:endParaRPr/>
          </a:p>
        </p:txBody>
      </p:sp>
      <p:sp>
        <p:nvSpPr>
          <p:cNvPr id="623" name="Google Shape;623;p5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Extended Kalman filter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Approximate 1st order using Jacobian matrix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The Particles Filter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Simulate thesys using a lot of weighted particles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Very Robust, Very demanding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And many more variations!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My Thesis will also be one :)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4" name="Google Shape;624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Systems are usually dynamic</a:t>
            </a:r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Image by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geoawesomeness.com/</a:t>
            </a:r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78" name="Google Shape;2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675" y="1163697"/>
            <a:ext cx="5637575" cy="37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☺</a:t>
            </a:r>
            <a:endParaRPr/>
          </a:p>
        </p:txBody>
      </p:sp>
      <p:sp>
        <p:nvSpPr>
          <p:cNvPr id="630" name="Google Shape;630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40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Imperfect execution</a:t>
            </a:r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Image by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www.indiamart.com/</a:t>
            </a:r>
            <a:endParaRPr/>
          </a:p>
        </p:txBody>
      </p:sp>
      <p:sp>
        <p:nvSpPr>
          <p:cNvPr id="285" name="Google Shape;28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86" name="Google Shape;2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986" y="1328003"/>
            <a:ext cx="5934564" cy="33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Estimations in Robotic Motion Planning</a:t>
            </a:r>
            <a:endParaRPr/>
          </a:p>
        </p:txBody>
      </p:sp>
      <p:sp>
        <p:nvSpPr>
          <p:cNvPr id="292" name="Google Shape;2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93" name="Google Shape;293;p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Understand </a:t>
            </a:r>
            <a:r>
              <a:rPr lang="en" sz="1800" b="1"/>
              <a:t>environment</a:t>
            </a:r>
            <a:r>
              <a:rPr lang="en" sz="1800"/>
              <a:t>(obstacles, radiation, temp., …)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Understand </a:t>
            </a:r>
            <a:r>
              <a:rPr lang="en" sz="1800" b="1"/>
              <a:t>self </a:t>
            </a:r>
            <a:r>
              <a:rPr lang="en" sz="1800"/>
              <a:t>(position, velocity, battery, …)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Stop if done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u="sng"/>
              <a:t>Solve robotic plan</a:t>
            </a:r>
            <a:r>
              <a:rPr lang="en" sz="1800"/>
              <a:t> (</a:t>
            </a:r>
            <a:r>
              <a:rPr lang="en" sz="1800" b="1"/>
              <a:t>constraints</a:t>
            </a:r>
            <a:r>
              <a:rPr lang="en" sz="1800"/>
              <a:t>, </a:t>
            </a:r>
            <a:r>
              <a:rPr lang="en" sz="1800" b="1"/>
              <a:t>optimization</a:t>
            </a:r>
            <a:r>
              <a:rPr lang="en" sz="1800"/>
              <a:t>,	 …)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Execute next step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Goto 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00" name="Google Shape;300;p24"/>
          <p:cNvGrpSpPr/>
          <p:nvPr/>
        </p:nvGrpSpPr>
        <p:grpSpPr>
          <a:xfrm rot="2700000">
            <a:off x="471223" y="913149"/>
            <a:ext cx="2546976" cy="2546976"/>
            <a:chOff x="363524" y="1258050"/>
            <a:chExt cx="2547000" cy="2547000"/>
          </a:xfrm>
        </p:grpSpPr>
        <p:sp>
          <p:nvSpPr>
            <p:cNvPr id="301" name="Google Shape;301;p24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 rot="-2700000">
              <a:off x="580560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24"/>
            <p:cNvSpPr txBox="1"/>
            <p:nvPr/>
          </p:nvSpPr>
          <p:spPr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Tracking a Dynamical system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4" name="Google Shape;304;p24"/>
          <p:cNvGrpSpPr/>
          <p:nvPr/>
        </p:nvGrpSpPr>
        <p:grpSpPr>
          <a:xfrm rot="2700000">
            <a:off x="2329632" y="1588759"/>
            <a:ext cx="2546976" cy="2546976"/>
            <a:chOff x="2273746" y="1258050"/>
            <a:chExt cx="2547000" cy="2547000"/>
          </a:xfrm>
        </p:grpSpPr>
        <p:sp>
          <p:nvSpPr>
            <p:cNvPr id="305" name="Google Shape;305;p24"/>
            <p:cNvSpPr/>
            <p:nvPr/>
          </p:nvSpPr>
          <p:spPr>
            <a:xfrm rot="2700000">
              <a:off x="326638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 rot="-2700000">
              <a:off x="2490782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C1145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AC114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24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Naive approaches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8" name="Google Shape;308;p24"/>
          <p:cNvGrpSpPr/>
          <p:nvPr/>
        </p:nvGrpSpPr>
        <p:grpSpPr>
          <a:xfrm rot="2700000">
            <a:off x="4220012" y="2261421"/>
            <a:ext cx="2546976" cy="2546976"/>
            <a:chOff x="4193764" y="1258050"/>
            <a:chExt cx="2547000" cy="2547000"/>
          </a:xfrm>
        </p:grpSpPr>
        <p:sp>
          <p:nvSpPr>
            <p:cNvPr id="309" name="Google Shape;309;p24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B61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 rot="-2700000">
              <a:off x="4410800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B61249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>
                <a:solidFill>
                  <a:srgbClr val="B6124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24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 Kalman Filter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2" name="Google Shape;312;p24"/>
          <p:cNvGrpSpPr/>
          <p:nvPr/>
        </p:nvGrpSpPr>
        <p:grpSpPr>
          <a:xfrm rot="2700000">
            <a:off x="6130221" y="2947208"/>
            <a:ext cx="2546976" cy="2546976"/>
            <a:chOff x="6103986" y="1258050"/>
            <a:chExt cx="2547000" cy="2547000"/>
          </a:xfrm>
        </p:grpSpPr>
        <p:sp>
          <p:nvSpPr>
            <p:cNvPr id="313" name="Google Shape;313;p24"/>
            <p:cNvSpPr/>
            <p:nvPr/>
          </p:nvSpPr>
          <p:spPr>
            <a:xfrm rot="2700000">
              <a:off x="709662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C41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 rot="-2700000">
              <a:off x="6321022" y="3205343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C4134E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200" b="1">
                <a:solidFill>
                  <a:srgbClr val="C4134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24"/>
            <p:cNvSpPr txBox="1"/>
            <p:nvPr/>
          </p:nvSpPr>
          <p:spPr>
            <a:xfrm rot="-2700000">
              <a:off x="6306241" y="2238854"/>
              <a:ext cx="233896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Nonlinear Filters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>
            <a:spLocks noGrp="1"/>
          </p:cNvSpPr>
          <p:nvPr>
            <p:ph type="ctrTitle"/>
          </p:nvPr>
        </p:nvSpPr>
        <p:spPr>
          <a:xfrm>
            <a:off x="751200" y="2577425"/>
            <a:ext cx="5053500" cy="19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a Dynamical system</a:t>
            </a:r>
            <a:endParaRPr/>
          </a:p>
        </p:txBody>
      </p:sp>
      <p:sp>
        <p:nvSpPr>
          <p:cNvPr id="321" name="Google Shape;32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Static System?</a:t>
            </a:r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Noisy measurements are given offline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Measurements describe the same situation (different readers, POVs, ...)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Usually solved using least mean squares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For example: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Measuring your height, by measuring several times and averaging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Calculating linear trend of points on a graph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○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Trying to locate yourself using triangulation (by a river, 1 km near the building)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On-screen Show (16:9)</PresentationFormat>
  <Paragraphs>258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Source Code Pro</vt:lpstr>
      <vt:lpstr>Oswald</vt:lpstr>
      <vt:lpstr>Roboto</vt:lpstr>
      <vt:lpstr>Verdana</vt:lpstr>
      <vt:lpstr>Modern Writer</vt:lpstr>
      <vt:lpstr>Friendly introduction to Robotic Estimations </vt:lpstr>
      <vt:lpstr>OR Realistic Motion Planning</vt:lpstr>
      <vt:lpstr>Lacking initial knowledge</vt:lpstr>
      <vt:lpstr>Systems are usually dynamic</vt:lpstr>
      <vt:lpstr>Imperfect execution</vt:lpstr>
      <vt:lpstr>Estimations in Robotic Motion Planning</vt:lpstr>
      <vt:lpstr>Agenda</vt:lpstr>
      <vt:lpstr>Tracking a Dynamical system</vt:lpstr>
      <vt:lpstr>What is a Static System?</vt:lpstr>
      <vt:lpstr>What is a Dynamical System?</vt:lpstr>
      <vt:lpstr>So, why is it hard?</vt:lpstr>
      <vt:lpstr>Simple example: Quadcopter with constant power</vt:lpstr>
      <vt:lpstr>PowerPoint Presentation</vt:lpstr>
      <vt:lpstr>Can’t I just use the measurements?</vt:lpstr>
      <vt:lpstr>Naive approaches</vt:lpstr>
      <vt:lpstr>Moving Average Algorithm</vt:lpstr>
      <vt:lpstr>Bad robotic use case- fast changing world</vt:lpstr>
      <vt:lpstr>Online Least Mean Squares Algorithm</vt:lpstr>
      <vt:lpstr>Online Least Mean Squares continued</vt:lpstr>
      <vt:lpstr>Bad robotic use case- time critical situations</vt:lpstr>
      <vt:lpstr>𝛂-𝛃 Filters</vt:lpstr>
      <vt:lpstr>𝛂-𝛃 Filters continued</vt:lpstr>
      <vt:lpstr>Bad robotic use case- Changing Environment</vt:lpstr>
      <vt:lpstr>The Kalman Filter</vt:lpstr>
      <vt:lpstr>Kalman Filter as a Bayesian 𝛂-𝛃 Filter</vt:lpstr>
      <vt:lpstr>Intuition in 1D: prediction step</vt:lpstr>
      <vt:lpstr>Moving with uncertainty</vt:lpstr>
      <vt:lpstr>Algorithm steps: predict &amp; update</vt:lpstr>
      <vt:lpstr>Intuition in 1D: update step</vt:lpstr>
      <vt:lpstr>Kalman Gain</vt:lpstr>
      <vt:lpstr>Formalization: Univariate Kalman Filter</vt:lpstr>
      <vt:lpstr>Formalization: Multivariate Kalman Filter </vt:lpstr>
      <vt:lpstr>Practical Example</vt:lpstr>
      <vt:lpstr>Bad robotic use case- nonlinear model</vt:lpstr>
      <vt:lpstr>Nonlinear Filters</vt:lpstr>
      <vt:lpstr>The problem with nonlinearity</vt:lpstr>
      <vt:lpstr>Quadcopter with nonlinear air resistance</vt:lpstr>
      <vt:lpstr>Unscented Kalman Filter</vt:lpstr>
      <vt:lpstr>More nonlinear algorithms</vt:lpstr>
      <vt:lpstr>Thank you 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Friendly introduction to Robotic Estimations </dc:title>
  <cp:lastModifiedBy>balasmic</cp:lastModifiedBy>
  <cp:revision>1</cp:revision>
  <dcterms:modified xsi:type="dcterms:W3CDTF">2020-01-21T11:07:19Z</dcterms:modified>
</cp:coreProperties>
</file>