
<file path=[Content_Types].xml><?xml version="1.0" encoding="utf-8"?>
<Types xmlns="http://schemas.openxmlformats.org/package/2006/content-types">
  <Default Extension="png" ContentType="image/png"/>
  <Default Extension="wmf" ContentType="image/x-wmf"/>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2"/>
  </p:notesMasterIdLst>
  <p:handoutMasterIdLst>
    <p:handoutMasterId r:id="rId63"/>
  </p:handoutMasterIdLst>
  <p:sldIdLst>
    <p:sldId id="409" r:id="rId2"/>
    <p:sldId id="490" r:id="rId3"/>
    <p:sldId id="502" r:id="rId4"/>
    <p:sldId id="507" r:id="rId5"/>
    <p:sldId id="503" r:id="rId6"/>
    <p:sldId id="504" r:id="rId7"/>
    <p:sldId id="505" r:id="rId8"/>
    <p:sldId id="508" r:id="rId9"/>
    <p:sldId id="509" r:id="rId10"/>
    <p:sldId id="510" r:id="rId11"/>
    <p:sldId id="511" r:id="rId12"/>
    <p:sldId id="512" r:id="rId13"/>
    <p:sldId id="513" r:id="rId14"/>
    <p:sldId id="410" r:id="rId15"/>
    <p:sldId id="462" r:id="rId16"/>
    <p:sldId id="463" r:id="rId17"/>
    <p:sldId id="486" r:id="rId18"/>
    <p:sldId id="487" r:id="rId19"/>
    <p:sldId id="464" r:id="rId20"/>
    <p:sldId id="411" r:id="rId21"/>
    <p:sldId id="483" r:id="rId22"/>
    <p:sldId id="485" r:id="rId23"/>
    <p:sldId id="417" r:id="rId24"/>
    <p:sldId id="416" r:id="rId25"/>
    <p:sldId id="491" r:id="rId26"/>
    <p:sldId id="420" r:id="rId27"/>
    <p:sldId id="421" r:id="rId28"/>
    <p:sldId id="422" r:id="rId29"/>
    <p:sldId id="475" r:id="rId30"/>
    <p:sldId id="423" r:id="rId31"/>
    <p:sldId id="493" r:id="rId32"/>
    <p:sldId id="494" r:id="rId33"/>
    <p:sldId id="496" r:id="rId34"/>
    <p:sldId id="495" r:id="rId35"/>
    <p:sldId id="492" r:id="rId36"/>
    <p:sldId id="497" r:id="rId37"/>
    <p:sldId id="425" r:id="rId38"/>
    <p:sldId id="424" r:id="rId39"/>
    <p:sldId id="427" r:id="rId40"/>
    <p:sldId id="428" r:id="rId41"/>
    <p:sldId id="429" r:id="rId42"/>
    <p:sldId id="430" r:id="rId43"/>
    <p:sldId id="432" r:id="rId44"/>
    <p:sldId id="431" r:id="rId45"/>
    <p:sldId id="449" r:id="rId46"/>
    <p:sldId id="440" r:id="rId47"/>
    <p:sldId id="441" r:id="rId48"/>
    <p:sldId id="443" r:id="rId49"/>
    <p:sldId id="498" r:id="rId50"/>
    <p:sldId id="499" r:id="rId51"/>
    <p:sldId id="467" r:id="rId52"/>
    <p:sldId id="468" r:id="rId53"/>
    <p:sldId id="469" r:id="rId54"/>
    <p:sldId id="500" r:id="rId55"/>
    <p:sldId id="501" r:id="rId56"/>
    <p:sldId id="466" r:id="rId57"/>
    <p:sldId id="465" r:id="rId58"/>
    <p:sldId id="482" r:id="rId59"/>
    <p:sldId id="447" r:id="rId60"/>
    <p:sldId id="413" r:id="rId61"/>
  </p:sldIdLst>
  <p:sldSz cx="9144000" cy="6858000" type="screen4x3"/>
  <p:notesSz cx="7315200" cy="9601200"/>
  <p:defaultTextStyle>
    <a:defPPr>
      <a:defRPr lang="he-IL"/>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FF5050"/>
    <a:srgbClr val="FF6600"/>
    <a:srgbClr val="008000"/>
    <a:srgbClr val="FFCCCC"/>
    <a:srgbClr val="B2B2B2"/>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519" autoAdjust="0"/>
    <p:restoredTop sz="85698" autoAdjust="0"/>
  </p:normalViewPr>
  <p:slideViewPr>
    <p:cSldViewPr>
      <p:cViewPr varScale="1">
        <p:scale>
          <a:sx n="61" d="100"/>
          <a:sy n="61" d="100"/>
        </p:scale>
        <p:origin x="1205"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4145062" y="0"/>
            <a:ext cx="3170138" cy="4795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5107" name="Rectangle 3"/>
          <p:cNvSpPr>
            <a:spLocks noGrp="1" noChangeArrowheads="1"/>
          </p:cNvSpPr>
          <p:nvPr>
            <p:ph type="dt" sz="quarter" idx="1"/>
          </p:nvPr>
        </p:nvSpPr>
        <p:spPr bwMode="auto">
          <a:xfrm>
            <a:off x="1637" y="0"/>
            <a:ext cx="3170138" cy="4795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75108" name="Rectangle 4"/>
          <p:cNvSpPr>
            <a:spLocks noGrp="1" noChangeArrowheads="1"/>
          </p:cNvSpPr>
          <p:nvPr>
            <p:ph type="ftr" sz="quarter" idx="2"/>
          </p:nvPr>
        </p:nvSpPr>
        <p:spPr bwMode="auto">
          <a:xfrm>
            <a:off x="4145062" y="9120172"/>
            <a:ext cx="3170138" cy="4795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5109" name="Rectangle 5"/>
          <p:cNvSpPr>
            <a:spLocks noGrp="1" noChangeArrowheads="1"/>
          </p:cNvSpPr>
          <p:nvPr>
            <p:ph type="sldNum" sz="quarter" idx="3"/>
          </p:nvPr>
        </p:nvSpPr>
        <p:spPr bwMode="auto">
          <a:xfrm>
            <a:off x="1637" y="9120172"/>
            <a:ext cx="3170138" cy="4795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fld id="{406452DB-067E-4307-8C8B-1AC45AE73CB1}" type="slidenum">
              <a:rPr lang="he-IL"/>
              <a:pPr>
                <a:defRPr/>
              </a:pPr>
              <a:t>‹#›</a:t>
            </a:fld>
            <a:endParaRPr lang="en-US"/>
          </a:p>
        </p:txBody>
      </p:sp>
    </p:spTree>
    <p:extLst>
      <p:ext uri="{BB962C8B-B14F-4D97-AF65-F5344CB8AC3E}">
        <p14:creationId xmlns:p14="http://schemas.microsoft.com/office/powerpoint/2010/main" val="157144800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traceFormat>
        <inkml:channelProperties>
          <inkml:channelProperty channel="X" name="resolution" value="1574.57959" units="1/cm"/>
          <inkml:channelProperty channel="Y" name="resolution" value="2093.73804" units="1/cm"/>
          <inkml:channelProperty channel="F" name="resolution" value="6.53591E-7" units="1/dev"/>
        </inkml:channelProperties>
      </inkml:inkSource>
      <inkml:timestamp xml:id="ts0" timeString="2015-12-15T09:37:06.537"/>
    </inkml:context>
    <inkml:brush xml:id="br0">
      <inkml:brushProperty name="width" value="0.05292" units="cm"/>
      <inkml:brushProperty name="height" value="0.05292" units="cm"/>
      <inkml:brushProperty name="color" value="#FF0000"/>
    </inkml:brush>
  </inkml:definitions>
  <inkml:trace contextRef="#ctx0" brushRef="#br0">18299 7207 264,'0'0'106,"0"0"-11,0 0-10,0 0-10,5-14-11,-5 14-18,15-20-40,-7 7-3,2-2-1,1-1-4,3-1 7,-2-1-3,-1 2-1,-1-1-3,0 1 2,-1 0 0,0 2 0,-1 1 2,0 0-4,1 2 0,-9 11 2,14-15 2,-14 15-2,10-13 2,-10 13 0,0 0-1,11-5 0,-11 5-1,0 0 0,13 11-1,-13-11 1,12 14-1,-7-2 1,4 3 0,-2 3-1,0 4 1,0 0-1,-4 5 0,3 0 0,-1 1-1,2 2 0,0-4 0,0 1-1,1-2 2,2-4 0,0-4 3,1-5-3,-1 0 2,-10-12-3,18 9 3,-18-9-1,18-6 0,-18 6 0,14-12-2,-6-1 2,-1-1-2,-1-1 3,-1-4-2,1-1 2,2-2-1,1 1 2,-2-3-2,6 1 1,-1-1-1,2 3 2,3 0-2,-3-2 2,3 4-2,-3-1 1,1 4 1,-2-1-1,0 3 2,-1 2-2,-12 12 0,17-17 1,-17 17 0,13-10 0,-13 10-1,0 0 1,13 5-1,-13-5-1,6 19 1,-6-2-1,5 2-2,-5 4-1,3 2 3,-3 4-2,0-1 2,6 3-1,-2 0 2,0-3-2,3-1 3,-2-2-1,2-3-1,1-5 0,-1-2-1,-7-15 0,15 18-1,-15-18 1,16 0 0,-16 0 0,22-14 1,-11 2-1,4-8 2,-1 1 0,4-5 0,1 0 0,-3-5 0,0 3 0,0-2-2,-1 5 2,-2 0-1,-1 3 2,0 2-2,-3 4 1,0 0-1,-9 14 2,12-16-1,-12 16 1,13-7-1,-13 7-1,12 7 1,-12-7-2,14 19 2,-5-4-3,1 2 3,0 2-2,1 5 1,-2 3-2,-1-2 2,-2 2-1,1 0 0,0-3 1,-2-2-1,5-4-1,-2-5 2,-8-13-1,21 13 0,-10-13 1,1 0 0,0-9-1,-12 9 2,22-22 0,-9 7 0,0-6 0,-2-3 0,2-1 1,3-3 0,-4 0 1,3 0-1,-2 1 3,-3 5 0,1 1-1,-4 5-1,0 4 0,-7 12-2,11-15 1,-11 15 0,13 0-4,-13 0 0,12 11 1,-5 3 2,1 6 0,-1 3-2,0 7 0,0 2 0,-3 4-2,2-2 3,-1 0-2,0-7-1,1-3 0,0-8 3,0-3-2,-6-13 0,17 7 2,-6-12-1,0-6 1,1-5-1,-1-4 1,2-3 0,-1-4 1,4-1-1,-2 1 3,-4 2-3,6 3 2,-4 3 0,1 5-1,-2 4 3,-1 4-2,-10 6 0,17 8-2,-17-8 0,12 24 1,-5-8 3,-2 1-3,1 4-3,3-4 0,1-3 1,1-2 0,4-2 1,0-10-1,3 3-3,2-9 2,1-2 1,2-5 1,1 1 1,3-2-1,1 2 1,0 0 0,-1 4 0,2 0 2,-5 5-2,1 3 0,-2 0 0,0 6 0,1-1-1,2 0 1,0 2-1,2-2 1,-1 2-84,-3-7-67,5 8-11,-11-8-5,3 2-2,-21-2 103</inkml:trace>
  <inkml:trace contextRef="#ctx0" brushRef="#br0" timeOffset="1212.1599">18274 6510 252,'0'0'128,"0"0"-34,12-4-20,-12 4-14,18-3-9,-8 3-10,3-4-30,4 4-10,2 0-2,0 0 0,6 0 2,1 0-1,6 4 0,0-4 1,2 0-1,3 0 1,0 0-1,1 0 1,-1 0-1,1 0 1,-2 0 0,0 0 3,-3 0-1,-2 0-1,-3 0 1,-4 0-1,-3 0 4,-1 0-2,-5 0-2,-2 0-3,-1 0 1,-12 0 2,18 0-18,-18 0-104,11 0-37,-11 0-7,0 0 0,17 4 42</inkml:trace>
  <inkml:trace contextRef="#ctx0" brushRef="#br0" timeOffset="1956.0713">19088 6200 285,'11'-16'149,"1"9"-44,7-3-22,2 0-17,10 3-19,-3-1-24,5 2-15,-4 6-6,-2-6 0,-3 6 1,-4 11-5,-5-3 4,-7 5-5,-2 3 4,-2 6-3,-4-2 2,0 6-4,0 1 2,0-1 1,0 1 0,0 4 0,0-2 0,0 1-1,0-1 0,0 0 2,4-4-1,-4-2 0,6 1 0,-6-5-1,3-2 1,-3-2 1,4-5 1,-4-10-1,4 17 0,-4-17 2,0 0-2,-4 14 3,4-14-1,-17 7-1,2-4-1,-6 2 0,-2 2 0,-7-2-1,-2 5 0,2-1-1,-2 2 0,5-4 0,5 2-92,9-2-56,13-7-9,0 0-8,13-7-1</inkml:trace>
  <inkml:trace contextRef="#ctx0" brushRef="#br0" timeOffset="2804.1675">19448 6423 177,'0'0'131,"0"0"-28,0 0-45,23 0-7,-5 0-9,2 0 1,6 0-1,0-6-5,-2 6-6,4-3-2,-1 3-11,-2-4-9,1 4-7,-1 0 0,-1 0-4,-2-5 1,1 5 1,-1-2-3,-1 2 3,-2 0 1,-3 0 0,1 0 0,-9 2 0,3-2 1,-11 0 0,13 9 0,-13-9-1,0 0 0,0 0 0,15 11-1,-15-11 3,0 0-2,14 14 1,-14-14 1,0 0 2,10 15 0,-10-15 2,0 12 1,0-12-6,0 0 1,-5 12-5,5-12 0,0 0-2,0 0-1,0 0-2,8 10-1,-8-10 3,11 0 1,-11 0 2,19 8 1,-19-8 0,22 8 1,-12-4-1,2 3 2,1 0-2,0 0 1,1-1 0,0 3 0,4-4-1,2 0 3,1 0-3,3 1 2,1-2-1,2 0 1,0 1-2,1 2 2,-1 1-1,-3 3 0,2-4-1,-2 2 2,1 1-1,-1-2 2,-1 4-93,0 1-66,-10-9-7,1 8-6,-14-12 1,13 17 137</inkml:trace>
  <inkml:trace contextRef="#ctx0" brushRef="#br0" timeOffset="4012.545">18213 6620 102,'0'0'65,"7"14"2,-7-14 0,4 19 5,-4-19-1,0 21-1,0-21-20,-8 16-9,8-16-7,-9 13-6,9-13-11,-9 12-7,9-12-6,-14 13-6,14-13 3,-19 12-1,8-3-1,1-4 2,-3 0-1,2-5-2,11 0-2,-14 0 2,14 0 0,0 0 2,0 0-1,8-10-1,-8 10 1,22-6-47,-9 6-63,6 0-28,-9-3-13,10 6-9,-9-6 89</inkml:trace>
  <inkml:trace contextRef="#ctx0" brushRef="#br0" timeOffset="4644.0143">18140 6752 277,'0'0'91,"-5"16"-1,5-16-12,5 18-8,-5-18-19,9 19-17,-9-19-21,10 16-11,-10-16 4,11 17-7,-11-17 7,6 12-6,-6-12 6,0 15-4,0-15 4,-6 20-5,6-20-1,-6 22 6,6-12-5,-5 1 2,5-11-2,-4 16-1,4-16 0,-3 12 0,3-12 0,-4 11-4,4-11 2,-7 15 0,7-15 0,-10 21 2,4-9-1,1 1 2,-1-1-1,6-12 1,-7 14-3,7-14-39,0 0-74,0 0-26,0 0-19,11 0-1,-8-12 47</inkml:trace>
  <inkml:trace contextRef="#ctx0" brushRef="#br0" timeOffset="4976.0094">18189 6769 242,'3'17'148,"-3"-5"-23,4 5-61,2 6-18,0 2-3,5 4-6,-6 3-17,4-3-16,-4 2 1,-1-2-2,-4-2-11,4-5-44,-4-5-67,0 3-19,0-20-22,-8 16 1,8-16 58</inkml:trace>
  <inkml:trace contextRef="#ctx0" brushRef="#br0" timeOffset="5463.9452">18067 6936 342,'-10'-15'158,"10"15"-26,-2-14-65,2 14-24,0-17-43,0 17 1,0-12-2,0 12 1,0 0 0,-8-15-6,8 15 6,-13-5-7,2 5 6,-3 0-5,2-4 7,-3 4-7,3-5 8,12 5 0,-16-3-3,16 3 5,0 0-1,26-5-2,-6 5-3,10 0 2,4 0-1,3 0 6,-1 5-5,-1-5-2,-5 8 0,-5-8 7,-6 5-4,-19-5 5,0 0-6,0 0 1,-13 4-1,-8-4 0,-2-5 1,-2 1-6,-2-1 6,4 5-9,4 0-132,2-4-23,17 4-1,0 0-6,0 0 79</inkml:trace>
  <inkml:trace contextRef="#ctx0" brushRef="#br0" timeOffset="6379.5716">20427 6638 314,'0'0'132,"-14"0"-6,14 0-42,0 10-13,0-10-31,0 23-39,6-5-3,-6 2 2,0 7 2,0 2-2,0 2 2,-8 5-1,3-3 1,1 0-3,-2 1 4,2-3-3,0-6-3,4-4 2,-3-2 0,3-7-1,0-12 1,0 14 0,0-14 0,0 0 0,0 0 2,0 0-2,-6-17 1,6 4 1,-4-1 0,4-5-1,-5 0 0,5-4 1,-6 2-1,6-4-4,0 1 1,0 3-3,0-3 2,0 10 3,0-3-2,0 7 1,0 10 4,0 0-1,0 0 3,14 24 1,-7-7 0,-3 7-4,3-2 3,-1 5-4,-1-5-1,3-2 6,-3 1-33,3-2-89,-8-19-31,9 24-9,-9-24-6,0 0 6</inkml:trace>
  <inkml:trace contextRef="#ctx0" brushRef="#br0" timeOffset="6824.112">20387 6898 509,'0'0'145,"17"-8"-43,-1 3-82,7-1-18,6 6-2,7-5 1,2 5-2,5 0-1,-2 0 1,-4 0-1,-4 0 1,-4 0 1,-11 0 0,-4 4 0,-14-4 3,0 0-1,0 0 1,0 0 1,-15 0 1,-2 0-3,-6 0 1,-5 0-2,0 0 0,-2 5 0,-4-5-2,5 0-1,2 4 0,5-4-1,5 0-1,6 0 0,11 0 3,0 0-2,0 0 1,13 0 0,0 0 2,4-2 1,5 2 3,1 0-2,3 0-126,3 2-30,-4-4-10,7 2-2,-10-7-6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traceFormat>
        <inkml:channelProperties>
          <inkml:channelProperty channel="X" name="resolution" value="1574.57959" units="1/cm"/>
          <inkml:channelProperty channel="Y" name="resolution" value="2093.73804" units="1/cm"/>
          <inkml:channelProperty channel="F" name="resolution" value="6.53591E-7" units="1/dev"/>
        </inkml:channelProperties>
      </inkml:inkSource>
      <inkml:timestamp xml:id="ts0" timeString="2015-12-15T09:42:25.853"/>
    </inkml:context>
    <inkml:brush xml:id="br0">
      <inkml:brushProperty name="width" value="0.05292" units="cm"/>
      <inkml:brushProperty name="height" value="0.05292" units="cm"/>
      <inkml:brushProperty name="color" value="#FF0000"/>
    </inkml:brush>
  </inkml:definitions>
  <inkml:trace contextRef="#ctx0" brushRef="#br0">12016 15098 315,'-9'-23'153,"9"5"-79,6 5-46,-6 13-26,18-14-2,-5 14-5,-4 0-44,-9 0-74,15 16-27,-15-16-9,0 0 73,-28 0 86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4145062"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7171" name="Rectangle 3"/>
          <p:cNvSpPr>
            <a:spLocks noGrp="1" noChangeArrowheads="1"/>
          </p:cNvSpPr>
          <p:nvPr>
            <p:ph type="dt" idx="1"/>
          </p:nvPr>
        </p:nvSpPr>
        <p:spPr bwMode="auto">
          <a:xfrm>
            <a:off x="163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4145062"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7175" name="Rectangle 7"/>
          <p:cNvSpPr>
            <a:spLocks noGrp="1" noChangeArrowheads="1"/>
          </p:cNvSpPr>
          <p:nvPr>
            <p:ph type="sldNum" sz="quarter" idx="5"/>
          </p:nvPr>
        </p:nvSpPr>
        <p:spPr bwMode="auto">
          <a:xfrm>
            <a:off x="163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lvl1pPr>
          </a:lstStyle>
          <a:p>
            <a:pPr>
              <a:defRPr/>
            </a:pPr>
            <a:fld id="{A3038DFB-3773-4C6E-B675-EB1867A4B073}" type="slidenum">
              <a:rPr lang="he-IL"/>
              <a:pPr>
                <a:defRPr/>
              </a:pPr>
              <a:t>‹#›</a:t>
            </a:fld>
            <a:endParaRPr lang="en-US"/>
          </a:p>
        </p:txBody>
      </p:sp>
    </p:spTree>
    <p:extLst>
      <p:ext uri="{BB962C8B-B14F-4D97-AF65-F5344CB8AC3E}">
        <p14:creationId xmlns:p14="http://schemas.microsoft.com/office/powerpoint/2010/main" val="2352523465"/>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charset="0"/>
        <a:ea typeface="+mn-ea"/>
        <a:cs typeface="Arial" charset="0"/>
      </a:defRPr>
    </a:lvl1pPr>
    <a:lvl2pPr marL="457200" algn="r" rtl="1" eaLnBrk="0" fontAlgn="base" hangingPunct="0">
      <a:spcBef>
        <a:spcPct val="30000"/>
      </a:spcBef>
      <a:spcAft>
        <a:spcPct val="0"/>
      </a:spcAft>
      <a:defRPr sz="1200" kern="1200">
        <a:solidFill>
          <a:schemeClr val="tx1"/>
        </a:solidFill>
        <a:latin typeface="Arial" charset="0"/>
        <a:ea typeface="+mn-ea"/>
        <a:cs typeface="Arial" charset="0"/>
      </a:defRPr>
    </a:lvl2pPr>
    <a:lvl3pPr marL="914400" algn="r" rtl="1" eaLnBrk="0" fontAlgn="base" hangingPunct="0">
      <a:spcBef>
        <a:spcPct val="30000"/>
      </a:spcBef>
      <a:spcAft>
        <a:spcPct val="0"/>
      </a:spcAft>
      <a:defRPr sz="1200" kern="1200">
        <a:solidFill>
          <a:schemeClr val="tx1"/>
        </a:solidFill>
        <a:latin typeface="Arial" charset="0"/>
        <a:ea typeface="+mn-ea"/>
        <a:cs typeface="Arial" charset="0"/>
      </a:defRPr>
    </a:lvl3pPr>
    <a:lvl4pPr marL="1371600" algn="r" rtl="1" eaLnBrk="0" fontAlgn="base" hangingPunct="0">
      <a:spcBef>
        <a:spcPct val="30000"/>
      </a:spcBef>
      <a:spcAft>
        <a:spcPct val="0"/>
      </a:spcAft>
      <a:defRPr sz="1200" kern="1200">
        <a:solidFill>
          <a:schemeClr val="tx1"/>
        </a:solidFill>
        <a:latin typeface="Arial" charset="0"/>
        <a:ea typeface="+mn-ea"/>
        <a:cs typeface="Arial" charset="0"/>
      </a:defRPr>
    </a:lvl4pPr>
    <a:lvl5pPr marL="1828800" algn="r" rtl="1"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Proprioceptio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veoh.com/browse/videos/category/educational/watch/v15575943NZBjG7F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1</a:t>
            </a:fld>
            <a:endParaRPr lang="en-US"/>
          </a:p>
        </p:txBody>
      </p:sp>
    </p:spTree>
    <p:extLst>
      <p:ext uri="{BB962C8B-B14F-4D97-AF65-F5344CB8AC3E}">
        <p14:creationId xmlns:p14="http://schemas.microsoft.com/office/powerpoint/2010/main" val="88649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20</a:t>
            </a:fld>
            <a:endParaRPr lang="en-US"/>
          </a:p>
        </p:txBody>
      </p:sp>
    </p:spTree>
    <p:extLst>
      <p:ext uri="{BB962C8B-B14F-4D97-AF65-F5344CB8AC3E}">
        <p14:creationId xmlns:p14="http://schemas.microsoft.com/office/powerpoint/2010/main" val="296957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23</a:t>
            </a:fld>
            <a:endParaRPr lang="en-US"/>
          </a:p>
        </p:txBody>
      </p:sp>
    </p:spTree>
    <p:extLst>
      <p:ext uri="{BB962C8B-B14F-4D97-AF65-F5344CB8AC3E}">
        <p14:creationId xmlns:p14="http://schemas.microsoft.com/office/powerpoint/2010/main" val="58559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24</a:t>
            </a:fld>
            <a:endParaRPr lang="en-US"/>
          </a:p>
        </p:txBody>
      </p:sp>
    </p:spTree>
    <p:extLst>
      <p:ext uri="{BB962C8B-B14F-4D97-AF65-F5344CB8AC3E}">
        <p14:creationId xmlns:p14="http://schemas.microsoft.com/office/powerpoint/2010/main" val="1705884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25</a:t>
            </a:fld>
            <a:endParaRPr lang="en-US"/>
          </a:p>
        </p:txBody>
      </p:sp>
    </p:spTree>
    <p:extLst>
      <p:ext uri="{BB962C8B-B14F-4D97-AF65-F5344CB8AC3E}">
        <p14:creationId xmlns:p14="http://schemas.microsoft.com/office/powerpoint/2010/main" val="405588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26</a:t>
            </a:fld>
            <a:endParaRPr lang="en-US"/>
          </a:p>
        </p:txBody>
      </p:sp>
    </p:spTree>
    <p:extLst>
      <p:ext uri="{BB962C8B-B14F-4D97-AF65-F5344CB8AC3E}">
        <p14:creationId xmlns:p14="http://schemas.microsoft.com/office/powerpoint/2010/main" val="3154384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27</a:t>
            </a:fld>
            <a:endParaRPr lang="en-US"/>
          </a:p>
        </p:txBody>
      </p:sp>
    </p:spTree>
    <p:extLst>
      <p:ext uri="{BB962C8B-B14F-4D97-AF65-F5344CB8AC3E}">
        <p14:creationId xmlns:p14="http://schemas.microsoft.com/office/powerpoint/2010/main" val="3978518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28</a:t>
            </a:fld>
            <a:endParaRPr lang="en-US"/>
          </a:p>
        </p:txBody>
      </p:sp>
    </p:spTree>
    <p:extLst>
      <p:ext uri="{BB962C8B-B14F-4D97-AF65-F5344CB8AC3E}">
        <p14:creationId xmlns:p14="http://schemas.microsoft.com/office/powerpoint/2010/main" val="2776541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29</a:t>
            </a:fld>
            <a:endParaRPr lang="en-US"/>
          </a:p>
        </p:txBody>
      </p:sp>
    </p:spTree>
    <p:extLst>
      <p:ext uri="{BB962C8B-B14F-4D97-AF65-F5344CB8AC3E}">
        <p14:creationId xmlns:p14="http://schemas.microsoft.com/office/powerpoint/2010/main" val="3308856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30</a:t>
            </a:fld>
            <a:endParaRPr lang="en-US"/>
          </a:p>
        </p:txBody>
      </p:sp>
    </p:spTree>
    <p:extLst>
      <p:ext uri="{BB962C8B-B14F-4D97-AF65-F5344CB8AC3E}">
        <p14:creationId xmlns:p14="http://schemas.microsoft.com/office/powerpoint/2010/main" val="1167432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35</a:t>
            </a:fld>
            <a:endParaRPr lang="en-US"/>
          </a:p>
        </p:txBody>
      </p:sp>
    </p:spTree>
    <p:extLst>
      <p:ext uri="{BB962C8B-B14F-4D97-AF65-F5344CB8AC3E}">
        <p14:creationId xmlns:p14="http://schemas.microsoft.com/office/powerpoint/2010/main" val="264398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2</a:t>
            </a:fld>
            <a:endParaRPr lang="en-US"/>
          </a:p>
        </p:txBody>
      </p:sp>
    </p:spTree>
    <p:extLst>
      <p:ext uri="{BB962C8B-B14F-4D97-AF65-F5344CB8AC3E}">
        <p14:creationId xmlns:p14="http://schemas.microsoft.com/office/powerpoint/2010/main" val="1881556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37</a:t>
            </a:fld>
            <a:endParaRPr lang="en-US"/>
          </a:p>
        </p:txBody>
      </p:sp>
    </p:spTree>
    <p:extLst>
      <p:ext uri="{BB962C8B-B14F-4D97-AF65-F5344CB8AC3E}">
        <p14:creationId xmlns:p14="http://schemas.microsoft.com/office/powerpoint/2010/main" val="2914104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hangingPunct="1">
              <a:lnSpc>
                <a:spcPct val="80000"/>
              </a:lnSpc>
            </a:pPr>
            <a:r>
              <a:rPr lang="en-US" altLang="en-US" sz="1400" dirty="0" smtClean="0">
                <a:solidFill>
                  <a:srgbClr val="9900FF"/>
                </a:solidFill>
              </a:rPr>
              <a:t>Low-level control algorithms</a:t>
            </a:r>
            <a:r>
              <a:rPr lang="en-US" altLang="en-US" sz="1400" dirty="0" smtClean="0"/>
              <a:t> sample the position sensors at the haptic interface device joints. </a:t>
            </a:r>
          </a:p>
          <a:p>
            <a:pPr algn="l" rtl="0" eaLnBrk="1" hangingPunct="1">
              <a:lnSpc>
                <a:spcPct val="80000"/>
              </a:lnSpc>
            </a:pPr>
            <a:r>
              <a:rPr lang="en-US" altLang="en-US" sz="1400" dirty="0" smtClean="0"/>
              <a:t>These control algorithms combine the information collected from each sensor to obtain the position of the device-body interface in Cartesian space</a:t>
            </a:r>
          </a:p>
          <a:p>
            <a:pPr lvl="1" algn="l" rtl="0" eaLnBrk="1" hangingPunct="1">
              <a:lnSpc>
                <a:spcPct val="80000"/>
              </a:lnSpc>
            </a:pPr>
            <a:r>
              <a:rPr lang="en-US" altLang="en-US" sz="1400" dirty="0" smtClean="0"/>
              <a:t>The avatar’s position inside the virtual environment. </a:t>
            </a:r>
          </a:p>
          <a:p>
            <a:pPr algn="l" rtl="0" eaLnBrk="1" hangingPunct="1">
              <a:lnSpc>
                <a:spcPct val="80000"/>
              </a:lnSpc>
            </a:pPr>
            <a:r>
              <a:rPr lang="en-US" altLang="en-US" sz="1400" dirty="0" smtClean="0"/>
              <a:t>The </a:t>
            </a:r>
            <a:r>
              <a:rPr lang="en-US" altLang="en-US" sz="1400" dirty="0" smtClean="0">
                <a:solidFill>
                  <a:srgbClr val="9900FF"/>
                </a:solidFill>
              </a:rPr>
              <a:t>collision-detection algorithm</a:t>
            </a:r>
            <a:r>
              <a:rPr lang="en-US" altLang="en-US" sz="1400" dirty="0" smtClean="0"/>
              <a:t> uses position information to ﬁnd collisions between objects and avatars</a:t>
            </a:r>
          </a:p>
          <a:p>
            <a:pPr lvl="1" algn="l" rtl="0" eaLnBrk="1" hangingPunct="1">
              <a:lnSpc>
                <a:spcPct val="80000"/>
              </a:lnSpc>
            </a:pPr>
            <a:r>
              <a:rPr lang="en-US" altLang="en-US" sz="1400" dirty="0" smtClean="0"/>
              <a:t>Report  the resulting degree of penetration or indentation. </a:t>
            </a:r>
          </a:p>
          <a:p>
            <a:pPr algn="l" rtl="0" eaLnBrk="1" hangingPunct="1">
              <a:lnSpc>
                <a:spcPct val="80000"/>
              </a:lnSpc>
            </a:pPr>
            <a:r>
              <a:rPr lang="en-US" altLang="en-US" sz="1400" dirty="0" smtClean="0"/>
              <a:t>The </a:t>
            </a:r>
            <a:r>
              <a:rPr lang="en-US" altLang="en-US" sz="1400" dirty="0" smtClean="0">
                <a:solidFill>
                  <a:srgbClr val="9900FF"/>
                </a:solidFill>
              </a:rPr>
              <a:t>force-response algorithm</a:t>
            </a:r>
            <a:r>
              <a:rPr lang="en-US" altLang="en-US" sz="1400" dirty="0" smtClean="0"/>
              <a:t> computes interaction forces between avatars and virtual objects  </a:t>
            </a:r>
          </a:p>
          <a:p>
            <a:pPr algn="l" rtl="0" eaLnBrk="1" hangingPunct="1">
              <a:lnSpc>
                <a:spcPct val="80000"/>
              </a:lnSpc>
            </a:pPr>
            <a:r>
              <a:rPr lang="en-US" altLang="en-US" sz="1400" dirty="0" smtClean="0"/>
              <a:t>The force-response algorithm sends interaction forces to the </a:t>
            </a:r>
            <a:r>
              <a:rPr lang="en-US" altLang="en-US" sz="1400" dirty="0" smtClean="0">
                <a:solidFill>
                  <a:srgbClr val="9900FF"/>
                </a:solidFill>
              </a:rPr>
              <a:t>control algorithms</a:t>
            </a:r>
          </a:p>
          <a:p>
            <a:pPr lvl="1" algn="l" rtl="0" eaLnBrk="1" hangingPunct="1">
              <a:lnSpc>
                <a:spcPct val="80000"/>
              </a:lnSpc>
            </a:pPr>
            <a:r>
              <a:rPr lang="en-US" altLang="en-US" sz="1400" dirty="0" smtClean="0"/>
              <a:t>Apply them on the operator through the haptic device while maintaining a stable overall behavior</a:t>
            </a:r>
          </a:p>
          <a:p>
            <a:endParaRPr lang="he-IL" sz="1400" dirty="0"/>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38</a:t>
            </a:fld>
            <a:endParaRPr lang="en-US"/>
          </a:p>
        </p:txBody>
      </p:sp>
    </p:spTree>
    <p:extLst>
      <p:ext uri="{BB962C8B-B14F-4D97-AF65-F5344CB8AC3E}">
        <p14:creationId xmlns:p14="http://schemas.microsoft.com/office/powerpoint/2010/main" val="420921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39</a:t>
            </a:fld>
            <a:endParaRPr lang="en-US"/>
          </a:p>
        </p:txBody>
      </p:sp>
    </p:spTree>
    <p:extLst>
      <p:ext uri="{BB962C8B-B14F-4D97-AF65-F5344CB8AC3E}">
        <p14:creationId xmlns:p14="http://schemas.microsoft.com/office/powerpoint/2010/main" val="2150510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40</a:t>
            </a:fld>
            <a:endParaRPr lang="en-US"/>
          </a:p>
        </p:txBody>
      </p:sp>
    </p:spTree>
    <p:extLst>
      <p:ext uri="{BB962C8B-B14F-4D97-AF65-F5344CB8AC3E}">
        <p14:creationId xmlns:p14="http://schemas.microsoft.com/office/powerpoint/2010/main" val="1063644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41</a:t>
            </a:fld>
            <a:endParaRPr lang="en-US"/>
          </a:p>
        </p:txBody>
      </p:sp>
    </p:spTree>
    <p:extLst>
      <p:ext uri="{BB962C8B-B14F-4D97-AF65-F5344CB8AC3E}">
        <p14:creationId xmlns:p14="http://schemas.microsoft.com/office/powerpoint/2010/main" val="2208433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42</a:t>
            </a:fld>
            <a:endParaRPr lang="en-US"/>
          </a:p>
        </p:txBody>
      </p:sp>
    </p:spTree>
    <p:extLst>
      <p:ext uri="{BB962C8B-B14F-4D97-AF65-F5344CB8AC3E}">
        <p14:creationId xmlns:p14="http://schemas.microsoft.com/office/powerpoint/2010/main" val="3704662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43</a:t>
            </a:fld>
            <a:endParaRPr lang="en-US"/>
          </a:p>
        </p:txBody>
      </p:sp>
    </p:spTree>
    <p:extLst>
      <p:ext uri="{BB962C8B-B14F-4D97-AF65-F5344CB8AC3E}">
        <p14:creationId xmlns:p14="http://schemas.microsoft.com/office/powerpoint/2010/main" val="3066843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44</a:t>
            </a:fld>
            <a:endParaRPr lang="en-US"/>
          </a:p>
        </p:txBody>
      </p:sp>
    </p:spTree>
    <p:extLst>
      <p:ext uri="{BB962C8B-B14F-4D97-AF65-F5344CB8AC3E}">
        <p14:creationId xmlns:p14="http://schemas.microsoft.com/office/powerpoint/2010/main" val="3715095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45</a:t>
            </a:fld>
            <a:endParaRPr lang="en-US"/>
          </a:p>
        </p:txBody>
      </p:sp>
    </p:spTree>
    <p:extLst>
      <p:ext uri="{BB962C8B-B14F-4D97-AF65-F5344CB8AC3E}">
        <p14:creationId xmlns:p14="http://schemas.microsoft.com/office/powerpoint/2010/main" val="3283279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46</a:t>
            </a:fld>
            <a:endParaRPr lang="en-US"/>
          </a:p>
        </p:txBody>
      </p:sp>
    </p:spTree>
    <p:extLst>
      <p:ext uri="{BB962C8B-B14F-4D97-AF65-F5344CB8AC3E}">
        <p14:creationId xmlns:p14="http://schemas.microsoft.com/office/powerpoint/2010/main" val="104026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a:solidFill>
            <a:srgbClr val="FFFFFF"/>
          </a:solidFill>
          <a:ln/>
        </p:spPr>
      </p:sp>
      <p:sp>
        <p:nvSpPr>
          <p:cNvPr id="19458"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sz="2200" smtClean="0">
                <a:latin typeface="Lucida Grande" charset="0"/>
                <a:ea typeface="ＭＳ Ｐゴシック" charset="0"/>
                <a:cs typeface="Lucida Grande" charset="0"/>
                <a:sym typeface="Lucida Grande" charset="0"/>
              </a:rPr>
              <a:t>- Interesting cultural differences: I once gave a talk to a group of engineers and executives from Hyundai (all Korean). The majority decision there was smell! Also, maybe their highest-ranking officer (a VP) influenced them.</a:t>
            </a:r>
          </a:p>
          <a:p>
            <a:pPr eaLnBrk="1" hangingPunct="1">
              <a:defRPr/>
            </a:pPr>
            <a:endParaRPr lang="en-US" sz="2200" smtClean="0">
              <a:latin typeface="Lucida Grande" charset="0"/>
              <a:ea typeface="ＭＳ Ｐゴシック" charset="0"/>
              <a:cs typeface="Lucida Grande" charset="0"/>
              <a:sym typeface="Lucida Grande" charset="0"/>
            </a:endParaRPr>
          </a:p>
          <a:p>
            <a:pPr eaLnBrk="1" hangingPunct="1">
              <a:defRPr/>
            </a:pPr>
            <a:r>
              <a:rPr lang="en-US" sz="2200" smtClean="0">
                <a:latin typeface="Lucida Grande" charset="0"/>
                <a:ea typeface="ＭＳ Ｐゴシック" charset="0"/>
                <a:cs typeface="Lucida Grande" charset="0"/>
                <a:sym typeface="Lucida Grande" charset="0"/>
              </a:rPr>
              <a:t>- My goal is not to convince you that touch is the *most* important. Just that it *is* important, as are all the senses. By thinking about our sensory experiences, we can open up new ways of thinking about the world and our interactions with it.</a:t>
            </a:r>
          </a:p>
          <a:p>
            <a:pPr eaLnBrk="1" hangingPunct="1">
              <a:defRPr/>
            </a:pPr>
            <a:endParaRPr lang="en-US" sz="2200" smtClean="0">
              <a:latin typeface="Lucida Grande" charset="0"/>
              <a:ea typeface="ＭＳ Ｐゴシック" charset="0"/>
              <a:cs typeface="Lucida Grande" charset="0"/>
              <a:sym typeface="Lucida Grande" charset="0"/>
            </a:endParaRPr>
          </a:p>
          <a:p>
            <a:pPr eaLnBrk="1" hangingPunct="1">
              <a:defRPr/>
            </a:pPr>
            <a:r>
              <a:rPr lang="en-US" sz="2200" smtClean="0">
                <a:latin typeface="Lucida Grande" charset="0"/>
                <a:ea typeface="ＭＳ Ｐゴシック" charset="0"/>
                <a:cs typeface="Lucida Grande" charset="0"/>
                <a:sym typeface="Lucida Grande" charset="0"/>
              </a:rPr>
              <a:t>- What does the sense of touch encompass? Skin + Muscles/joints. Skin is the largest organ in the body!</a:t>
            </a:r>
          </a:p>
        </p:txBody>
      </p:sp>
    </p:spTree>
    <p:extLst>
      <p:ext uri="{BB962C8B-B14F-4D97-AF65-F5344CB8AC3E}">
        <p14:creationId xmlns:p14="http://schemas.microsoft.com/office/powerpoint/2010/main" val="2351440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47</a:t>
            </a:fld>
            <a:endParaRPr lang="en-US"/>
          </a:p>
        </p:txBody>
      </p:sp>
    </p:spTree>
    <p:extLst>
      <p:ext uri="{BB962C8B-B14F-4D97-AF65-F5344CB8AC3E}">
        <p14:creationId xmlns:p14="http://schemas.microsoft.com/office/powerpoint/2010/main" val="3086648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48</a:t>
            </a:fld>
            <a:endParaRPr lang="en-US"/>
          </a:p>
        </p:txBody>
      </p:sp>
    </p:spTree>
    <p:extLst>
      <p:ext uri="{BB962C8B-B14F-4D97-AF65-F5344CB8AC3E}">
        <p14:creationId xmlns:p14="http://schemas.microsoft.com/office/powerpoint/2010/main" val="2955084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49</a:t>
            </a:fld>
            <a:endParaRPr lang="en-US"/>
          </a:p>
        </p:txBody>
      </p:sp>
    </p:spTree>
    <p:extLst>
      <p:ext uri="{BB962C8B-B14F-4D97-AF65-F5344CB8AC3E}">
        <p14:creationId xmlns:p14="http://schemas.microsoft.com/office/powerpoint/2010/main" val="2750493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51</a:t>
            </a:fld>
            <a:endParaRPr lang="en-US"/>
          </a:p>
        </p:txBody>
      </p:sp>
    </p:spTree>
    <p:extLst>
      <p:ext uri="{BB962C8B-B14F-4D97-AF65-F5344CB8AC3E}">
        <p14:creationId xmlns:p14="http://schemas.microsoft.com/office/powerpoint/2010/main" val="4043088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52</a:t>
            </a:fld>
            <a:endParaRPr lang="en-US"/>
          </a:p>
        </p:txBody>
      </p:sp>
    </p:spTree>
    <p:extLst>
      <p:ext uri="{BB962C8B-B14F-4D97-AF65-F5344CB8AC3E}">
        <p14:creationId xmlns:p14="http://schemas.microsoft.com/office/powerpoint/2010/main" val="2914626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53</a:t>
            </a:fld>
            <a:endParaRPr lang="en-US"/>
          </a:p>
        </p:txBody>
      </p:sp>
    </p:spTree>
    <p:extLst>
      <p:ext uri="{BB962C8B-B14F-4D97-AF65-F5344CB8AC3E}">
        <p14:creationId xmlns:p14="http://schemas.microsoft.com/office/powerpoint/2010/main" val="3256331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56</a:t>
            </a:fld>
            <a:endParaRPr lang="en-US"/>
          </a:p>
        </p:txBody>
      </p:sp>
    </p:spTree>
    <p:extLst>
      <p:ext uri="{BB962C8B-B14F-4D97-AF65-F5344CB8AC3E}">
        <p14:creationId xmlns:p14="http://schemas.microsoft.com/office/powerpoint/2010/main" val="2582872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57</a:t>
            </a:fld>
            <a:endParaRPr lang="en-US"/>
          </a:p>
        </p:txBody>
      </p:sp>
    </p:spTree>
    <p:extLst>
      <p:ext uri="{BB962C8B-B14F-4D97-AF65-F5344CB8AC3E}">
        <p14:creationId xmlns:p14="http://schemas.microsoft.com/office/powerpoint/2010/main" val="2791808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58</a:t>
            </a:fld>
            <a:endParaRPr lang="en-US"/>
          </a:p>
        </p:txBody>
      </p:sp>
    </p:spTree>
    <p:extLst>
      <p:ext uri="{BB962C8B-B14F-4D97-AF65-F5344CB8AC3E}">
        <p14:creationId xmlns:p14="http://schemas.microsoft.com/office/powerpoint/2010/main" val="4118693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r" defTabSz="966788" rtl="1" eaLnBrk="0" fontAlgn="base" hangingPunct="0">
              <a:spcBef>
                <a:spcPct val="0"/>
              </a:spcBef>
              <a:spcAft>
                <a:spcPct val="0"/>
              </a:spcAft>
              <a:defRPr>
                <a:solidFill>
                  <a:schemeClr val="tx1"/>
                </a:solidFill>
                <a:latin typeface="Arial" charset="0"/>
                <a:cs typeface="Arial" charset="0"/>
              </a:defRPr>
            </a:lvl6pPr>
            <a:lvl7pPr marL="2971800" indent="-228600" algn="r" defTabSz="966788" rtl="1" eaLnBrk="0" fontAlgn="base" hangingPunct="0">
              <a:spcBef>
                <a:spcPct val="0"/>
              </a:spcBef>
              <a:spcAft>
                <a:spcPct val="0"/>
              </a:spcAft>
              <a:defRPr>
                <a:solidFill>
                  <a:schemeClr val="tx1"/>
                </a:solidFill>
                <a:latin typeface="Arial" charset="0"/>
                <a:cs typeface="Arial" charset="0"/>
              </a:defRPr>
            </a:lvl7pPr>
            <a:lvl8pPr marL="3429000" indent="-228600" algn="r" defTabSz="966788" rtl="1" eaLnBrk="0" fontAlgn="base" hangingPunct="0">
              <a:spcBef>
                <a:spcPct val="0"/>
              </a:spcBef>
              <a:spcAft>
                <a:spcPct val="0"/>
              </a:spcAft>
              <a:defRPr>
                <a:solidFill>
                  <a:schemeClr val="tx1"/>
                </a:solidFill>
                <a:latin typeface="Arial" charset="0"/>
                <a:cs typeface="Arial" charset="0"/>
              </a:defRPr>
            </a:lvl8pPr>
            <a:lvl9pPr marL="3886200" indent="-228600" algn="r" defTabSz="966788" rtl="1" eaLnBrk="0" fontAlgn="base" hangingPunct="0">
              <a:spcBef>
                <a:spcPct val="0"/>
              </a:spcBef>
              <a:spcAft>
                <a:spcPct val="0"/>
              </a:spcAft>
              <a:defRPr>
                <a:solidFill>
                  <a:schemeClr val="tx1"/>
                </a:solidFill>
                <a:latin typeface="Arial" charset="0"/>
                <a:cs typeface="Arial" charset="0"/>
              </a:defRPr>
            </a:lvl9pPr>
          </a:lstStyle>
          <a:p>
            <a:pPr eaLnBrk="1" hangingPunct="1"/>
            <a:fld id="{CF4CD18D-8413-4587-B8E8-BFE886440A83}" type="slidenum">
              <a:rPr lang="he-IL" altLang="en-US" smtClean="0"/>
              <a:pPr eaLnBrk="1" hangingPunct="1"/>
              <a:t>59</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e-IL" altLang="en-US" smtClean="0"/>
              <a:t>מה שמערכות הניתוח הרובוטי (ולכן גם הניתוח מרחוק) לא מספקות כרגע הוא תחושת המגע. </a:t>
            </a:r>
          </a:p>
          <a:p>
            <a:r>
              <a:rPr lang="he-IL" altLang="en-US" smtClean="0"/>
              <a:t>רופאים רבים מדווחים כי פרוצדורות היו מתבצעות יותר טוב ויותר מהר אם תחושת המגע ומשוב הכוח היו זמינות</a:t>
            </a:r>
          </a:p>
          <a:p>
            <a:endParaRPr lang="he-IL" altLang="en-US" smtClean="0"/>
          </a:p>
          <a:p>
            <a:r>
              <a:rPr lang="he-IL" altLang="en-US" smtClean="0"/>
              <a:t>מחקרים רבים שנעשו בהפעלה מרחוק דו-צדדית העלו כי הביצועים טוביםן יותר אם הכוח שמוזן הוא אמין, אינפורמטיבי ולא מייצר בעיות של יציבות </a:t>
            </a:r>
            <a:endParaRPr lang="en-US" altLang="en-US" smtClean="0"/>
          </a:p>
        </p:txBody>
      </p:sp>
    </p:spTree>
    <p:extLst>
      <p:ext uri="{BB962C8B-B14F-4D97-AF65-F5344CB8AC3E}">
        <p14:creationId xmlns:p14="http://schemas.microsoft.com/office/powerpoint/2010/main" val="239899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solidFill>
            <a:srgbClr val="FFFFFF"/>
          </a:solidFill>
          <a:ln/>
        </p:spPr>
      </p:sp>
      <p:sp>
        <p:nvSpPr>
          <p:cNvPr id="26626"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65088" eaLnBrk="1" hangingPunct="1">
              <a:defRPr/>
            </a:pPr>
            <a:r>
              <a:rPr lang="en-US" sz="1600" smtClean="0">
                <a:solidFill>
                  <a:srgbClr val="000000"/>
                </a:solidFill>
                <a:latin typeface="Calibri" charset="0"/>
                <a:ea typeface="ＭＳ Ｐゴシック" charset="0"/>
                <a:cs typeface="Calibri" charset="0"/>
                <a:sym typeface="Calibri" charset="0"/>
              </a:rPr>
              <a:t>There are two components to haptic sensation:  Kinesthetics and Cutaneous components</a:t>
            </a:r>
          </a:p>
          <a:p>
            <a:pPr marL="65088" eaLnBrk="1" hangingPunct="1">
              <a:defRPr/>
            </a:pPr>
            <a:endParaRPr lang="en-US" sz="1600" smtClean="0">
              <a:solidFill>
                <a:srgbClr val="000000"/>
              </a:solidFill>
              <a:latin typeface="Calibri" charset="0"/>
              <a:ea typeface="ＭＳ Ｐゴシック" charset="0"/>
              <a:cs typeface="Calibri" charset="0"/>
              <a:sym typeface="Calibri" charset="0"/>
            </a:endParaRPr>
          </a:p>
          <a:p>
            <a:pPr marL="65088" eaLnBrk="1" hangingPunct="1">
              <a:defRPr/>
            </a:pPr>
            <a:r>
              <a:rPr lang="en-US" sz="1600" smtClean="0">
                <a:solidFill>
                  <a:srgbClr val="000000"/>
                </a:solidFill>
                <a:latin typeface="Calibri" charset="0"/>
                <a:ea typeface="ＭＳ Ｐゴシック" charset="0"/>
                <a:cs typeface="Calibri" charset="0"/>
                <a:sym typeface="Calibri" charset="0"/>
              </a:rPr>
              <a:t>Kinesthetic: refers to force / proprioception.  It allows us to sense large scale forces, and know where our limbs our in space or where they are with respect to our own body or another object.</a:t>
            </a:r>
          </a:p>
          <a:p>
            <a:pPr marL="65088" eaLnBrk="1" hangingPunct="1">
              <a:defRPr/>
            </a:pPr>
            <a:endParaRPr lang="en-US" sz="1600" smtClean="0">
              <a:solidFill>
                <a:srgbClr val="000000"/>
              </a:solidFill>
              <a:latin typeface="Calibri" charset="0"/>
              <a:ea typeface="ＭＳ Ｐゴシック" charset="0"/>
              <a:cs typeface="Calibri" charset="0"/>
              <a:sym typeface="Calibri" charset="0"/>
            </a:endParaRPr>
          </a:p>
          <a:p>
            <a:pPr marL="65088" eaLnBrk="1" hangingPunct="1">
              <a:defRPr/>
            </a:pPr>
            <a:r>
              <a:rPr lang="en-US" sz="1600" smtClean="0">
                <a:solidFill>
                  <a:srgbClr val="000000"/>
                </a:solidFill>
                <a:latin typeface="Calibri" charset="0"/>
                <a:ea typeface="ＭＳ Ｐゴシック" charset="0"/>
                <a:cs typeface="Calibri" charset="0"/>
                <a:sym typeface="Calibri" charset="0"/>
              </a:rPr>
              <a:t>Cutaneous: the cutaneous information specifically refers to anything information you can gather from your fingertips.</a:t>
            </a:r>
          </a:p>
        </p:txBody>
      </p:sp>
    </p:spTree>
    <p:extLst>
      <p:ext uri="{BB962C8B-B14F-4D97-AF65-F5344CB8AC3E}">
        <p14:creationId xmlns:p14="http://schemas.microsoft.com/office/powerpoint/2010/main" val="1312052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60</a:t>
            </a:fld>
            <a:endParaRPr lang="en-US"/>
          </a:p>
        </p:txBody>
      </p:sp>
    </p:spTree>
    <p:extLst>
      <p:ext uri="{BB962C8B-B14F-4D97-AF65-F5344CB8AC3E}">
        <p14:creationId xmlns:p14="http://schemas.microsoft.com/office/powerpoint/2010/main" val="437577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a:solidFill>
            <a:srgbClr val="FFFFFF"/>
          </a:solidFill>
          <a:ln/>
        </p:spPr>
      </p:sp>
      <p:sp>
        <p:nvSpPr>
          <p:cNvPr id="21506"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400" dirty="0">
                <a:latin typeface="Lucida Grande" pitchFamily="2" charset="0"/>
                <a:sym typeface="Lucida Grande" pitchFamily="2" charset="0"/>
              </a:rPr>
              <a:t>http://www.youtube.com/watch?v=FKxyJfE831Q</a:t>
            </a:r>
          </a:p>
          <a:p>
            <a:pPr eaLnBrk="1" hangingPunct="1">
              <a:defRPr/>
            </a:pPr>
            <a:endParaRPr lang="en-US" altLang="en-US" sz="2400" dirty="0">
              <a:latin typeface="Lucida Grande" pitchFamily="2" charset="0"/>
              <a:sym typeface="Lucida Grande" pitchFamily="2" charset="0"/>
            </a:endParaRPr>
          </a:p>
          <a:p>
            <a:pPr eaLnBrk="1" hangingPunct="1">
              <a:defRPr/>
            </a:pPr>
            <a:r>
              <a:rPr lang="en-US" altLang="en-US" sz="1400" dirty="0">
                <a:solidFill>
                  <a:srgbClr val="262626"/>
                </a:solidFill>
                <a:latin typeface="Arial" pitchFamily="34" charset="0"/>
                <a:cs typeface="Arial" pitchFamily="34" charset="0"/>
                <a:sym typeface="Arial" pitchFamily="34" charset="0"/>
              </a:rPr>
              <a:t>This clip is from the 1998 BBC documentary entitled "The Man Who Lost His Body." The film follows Ian Waterman, who at 19 caught a virus that destroyed half of his nervous system, and robbed him of his proprioception. As a result, Ian is unable to mentally sense the relative positions of his limbs in space and whether or not they are in motion. The medical establishment believed that he would never walk again, but through sheer will-power Ian has been able to develop new neural pathways that enable him to function relatively normally. </a:t>
            </a:r>
            <a:br>
              <a:rPr lang="en-US" altLang="en-US" sz="1400" dirty="0">
                <a:solidFill>
                  <a:srgbClr val="262626"/>
                </a:solidFill>
                <a:latin typeface="Arial" pitchFamily="34" charset="0"/>
                <a:cs typeface="Arial" pitchFamily="34" charset="0"/>
                <a:sym typeface="Arial" pitchFamily="34" charset="0"/>
              </a:rPr>
            </a:br>
            <a:r>
              <a:rPr lang="en-US" altLang="en-US" sz="1400" dirty="0">
                <a:solidFill>
                  <a:srgbClr val="262626"/>
                </a:solidFill>
                <a:latin typeface="Arial" pitchFamily="34" charset="0"/>
                <a:cs typeface="Arial" pitchFamily="34" charset="0"/>
                <a:sym typeface="Arial" pitchFamily="34" charset="0"/>
              </a:rPr>
              <a:t/>
            </a:r>
            <a:br>
              <a:rPr lang="en-US" altLang="en-US" sz="1400" dirty="0">
                <a:solidFill>
                  <a:srgbClr val="262626"/>
                </a:solidFill>
                <a:latin typeface="Arial" pitchFamily="34" charset="0"/>
                <a:cs typeface="Arial" pitchFamily="34" charset="0"/>
                <a:sym typeface="Arial" pitchFamily="34" charset="0"/>
              </a:rPr>
            </a:br>
            <a:r>
              <a:rPr lang="en-US" altLang="en-US" sz="1400" dirty="0">
                <a:solidFill>
                  <a:srgbClr val="1D52A7"/>
                </a:solidFill>
                <a:latin typeface="Arial" pitchFamily="34" charset="0"/>
                <a:cs typeface="Arial" pitchFamily="34" charset="0"/>
                <a:sym typeface="Arial" pitchFamily="34" charset="0"/>
                <a:hlinkClick r:id="rId3"/>
              </a:rPr>
              <a:t>http://en.wikipedia.org/wiki/Proprioception</a:t>
            </a:r>
            <a:r>
              <a:rPr lang="en-US" altLang="en-US" sz="1400" dirty="0">
                <a:solidFill>
                  <a:srgbClr val="262626"/>
                </a:solidFill>
                <a:latin typeface="Arial" pitchFamily="34" charset="0"/>
                <a:ea typeface="ヒラギノ角ゴ ProN W3" pitchFamily="2" charset="-128"/>
                <a:sym typeface="Arial" pitchFamily="34" charset="0"/>
              </a:rPr>
              <a:t/>
            </a:r>
            <a:br>
              <a:rPr lang="en-US" altLang="en-US" sz="1400" dirty="0">
                <a:solidFill>
                  <a:srgbClr val="262626"/>
                </a:solidFill>
                <a:latin typeface="Arial" pitchFamily="34" charset="0"/>
                <a:ea typeface="ヒラギノ角ゴ ProN W3" pitchFamily="2" charset="-128"/>
                <a:sym typeface="Arial" pitchFamily="34" charset="0"/>
              </a:rPr>
            </a:br>
            <a:r>
              <a:rPr lang="en-US" altLang="en-US" sz="1400" dirty="0">
                <a:solidFill>
                  <a:srgbClr val="262626"/>
                </a:solidFill>
                <a:latin typeface="Arial" pitchFamily="34" charset="0"/>
                <a:ea typeface="ヒラギノ角ゴ ProN W3" pitchFamily="2" charset="-128"/>
                <a:sym typeface="Arial" pitchFamily="34" charset="0"/>
              </a:rPr>
              <a:t/>
            </a:r>
            <a:br>
              <a:rPr lang="en-US" altLang="en-US" sz="1400" dirty="0">
                <a:solidFill>
                  <a:srgbClr val="262626"/>
                </a:solidFill>
                <a:latin typeface="Arial" pitchFamily="34" charset="0"/>
                <a:ea typeface="ヒラギノ角ゴ ProN W3" pitchFamily="2" charset="-128"/>
                <a:sym typeface="Arial" pitchFamily="34" charset="0"/>
              </a:rPr>
            </a:br>
            <a:r>
              <a:rPr lang="en-US" altLang="en-US" sz="1400" dirty="0">
                <a:solidFill>
                  <a:srgbClr val="262626"/>
                </a:solidFill>
                <a:latin typeface="Arial" pitchFamily="34" charset="0"/>
                <a:ea typeface="ヒラギノ角ゴ ProN W3" pitchFamily="2" charset="-128"/>
                <a:sym typeface="Arial" pitchFamily="34" charset="0"/>
              </a:rPr>
              <a:t>The majority of movements and processes in a healthy adult are carried out unconsciously. However, because of Ian's disorder, he must deliberately focus all of his efforts on even the simplest of tasks (such as sitting up or displaying hand gestures). </a:t>
            </a:r>
            <a:br>
              <a:rPr lang="en-US" altLang="en-US" sz="1400" dirty="0">
                <a:solidFill>
                  <a:srgbClr val="262626"/>
                </a:solidFill>
                <a:latin typeface="Arial" pitchFamily="34" charset="0"/>
                <a:ea typeface="ヒラギノ角ゴ ProN W3" pitchFamily="2" charset="-128"/>
                <a:sym typeface="Arial" pitchFamily="34" charset="0"/>
              </a:rPr>
            </a:br>
            <a:r>
              <a:rPr lang="en-US" altLang="en-US" sz="1400" dirty="0">
                <a:solidFill>
                  <a:srgbClr val="262626"/>
                </a:solidFill>
                <a:latin typeface="Arial" pitchFamily="34" charset="0"/>
                <a:ea typeface="ヒラギノ角ゴ ProN W3" pitchFamily="2" charset="-128"/>
                <a:sym typeface="Arial" pitchFamily="34" charset="0"/>
              </a:rPr>
              <a:t/>
            </a:r>
            <a:br>
              <a:rPr lang="en-US" altLang="en-US" sz="1400" dirty="0">
                <a:solidFill>
                  <a:srgbClr val="262626"/>
                </a:solidFill>
                <a:latin typeface="Arial" pitchFamily="34" charset="0"/>
                <a:ea typeface="ヒラギノ角ゴ ProN W3" pitchFamily="2" charset="-128"/>
                <a:sym typeface="Arial" pitchFamily="34" charset="0"/>
              </a:rPr>
            </a:br>
            <a:r>
              <a:rPr lang="en-US" altLang="en-US" sz="1400" dirty="0">
                <a:solidFill>
                  <a:srgbClr val="262626"/>
                </a:solidFill>
                <a:latin typeface="Arial" pitchFamily="34" charset="0"/>
                <a:ea typeface="ヒラギノ角ゴ ProN W3" pitchFamily="2" charset="-128"/>
                <a:sym typeface="Arial" pitchFamily="34" charset="0"/>
              </a:rPr>
              <a:t>The full BBC documentary can be found here:</a:t>
            </a:r>
            <a:br>
              <a:rPr lang="en-US" altLang="en-US" sz="1400" dirty="0">
                <a:solidFill>
                  <a:srgbClr val="262626"/>
                </a:solidFill>
                <a:latin typeface="Arial" pitchFamily="34" charset="0"/>
                <a:ea typeface="ヒラギノ角ゴ ProN W3" pitchFamily="2" charset="-128"/>
                <a:sym typeface="Arial" pitchFamily="34" charset="0"/>
              </a:rPr>
            </a:br>
            <a:r>
              <a:rPr lang="en-US" altLang="en-US" sz="1400" dirty="0">
                <a:solidFill>
                  <a:srgbClr val="262626"/>
                </a:solidFill>
                <a:latin typeface="Arial" pitchFamily="34" charset="0"/>
                <a:ea typeface="ヒラギノ角ゴ ProN W3" pitchFamily="2" charset="-128"/>
                <a:sym typeface="Arial" pitchFamily="34" charset="0"/>
              </a:rPr>
              <a:t>Part 1: </a:t>
            </a:r>
            <a:r>
              <a:rPr lang="en-US" altLang="en-US" sz="1400" dirty="0">
                <a:solidFill>
                  <a:srgbClr val="1D52A7"/>
                </a:solidFill>
                <a:latin typeface="Arial" pitchFamily="34" charset="0"/>
                <a:cs typeface="Arial" pitchFamily="34" charset="0"/>
                <a:sym typeface="Arial" pitchFamily="34" charset="0"/>
              </a:rPr>
              <a:t>http://www.veoh.com/browse/videos/category/</a:t>
            </a:r>
            <a:r>
              <a:rPr lang="en-US" altLang="en-US" sz="1400" dirty="0">
                <a:solidFill>
                  <a:srgbClr val="1D52A7"/>
                </a:solidFill>
                <a:latin typeface="Arial" pitchFamily="34" charset="0"/>
                <a:cs typeface="Arial" pitchFamily="34" charset="0"/>
                <a:sym typeface="Arial" pitchFamily="34" charset="0"/>
                <a:hlinkClick r:id="rId4"/>
              </a:rPr>
              <a:t>educational/watch/v15575943NZBjG7Fa</a:t>
            </a:r>
            <a:r>
              <a:rPr lang="en-US" altLang="en-US" sz="1400" dirty="0">
                <a:solidFill>
                  <a:srgbClr val="262626"/>
                </a:solidFill>
                <a:latin typeface="Arial" pitchFamily="34" charset="0"/>
                <a:ea typeface="ヒラギノ角ゴ ProN W3" pitchFamily="2" charset="-128"/>
                <a:sym typeface="Arial" pitchFamily="34" charset="0"/>
                <a:hlinkClick r:id="rId4"/>
              </a:rPr>
              <a:t/>
            </a:r>
            <a:br>
              <a:rPr lang="en-US" altLang="en-US" sz="1400" dirty="0">
                <a:solidFill>
                  <a:srgbClr val="262626"/>
                </a:solidFill>
                <a:latin typeface="Arial" pitchFamily="34" charset="0"/>
                <a:ea typeface="ヒラギノ角ゴ ProN W3" pitchFamily="2" charset="-128"/>
                <a:sym typeface="Arial" pitchFamily="34" charset="0"/>
                <a:hlinkClick r:id="rId4"/>
              </a:rPr>
            </a:br>
            <a:r>
              <a:rPr lang="en-US" altLang="en-US" sz="1400" dirty="0">
                <a:solidFill>
                  <a:srgbClr val="262626"/>
                </a:solidFill>
                <a:latin typeface="Arial" pitchFamily="34" charset="0"/>
                <a:ea typeface="ヒラギノ角ゴ ProN W3" pitchFamily="2" charset="-128"/>
                <a:sym typeface="Arial" pitchFamily="34" charset="0"/>
                <a:hlinkClick r:id="rId4"/>
              </a:rPr>
              <a:t>Part 2: </a:t>
            </a:r>
            <a:r>
              <a:rPr lang="en-US" altLang="en-US" sz="1400" dirty="0">
                <a:solidFill>
                  <a:srgbClr val="1D52A7"/>
                </a:solidFill>
                <a:latin typeface="Arial" pitchFamily="34" charset="0"/>
                <a:cs typeface="Arial" pitchFamily="34" charset="0"/>
                <a:sym typeface="Arial" pitchFamily="34" charset="0"/>
                <a:hlinkClick r:id="rId4"/>
              </a:rPr>
              <a:t>http://www.veoh.com/browse/videos/</a:t>
            </a:r>
            <a:r>
              <a:rPr lang="en-US" altLang="en-US" sz="1400" dirty="0">
                <a:solidFill>
                  <a:srgbClr val="1D52A7"/>
                </a:solidFill>
                <a:latin typeface="Arial" pitchFamily="34" charset="0"/>
                <a:cs typeface="Arial" pitchFamily="34" charset="0"/>
                <a:sym typeface="Arial" pitchFamily="34" charset="0"/>
              </a:rPr>
              <a:t>category/educational/watch/v15575944ra4F58Ha</a:t>
            </a:r>
          </a:p>
        </p:txBody>
      </p:sp>
    </p:spTree>
    <p:extLst>
      <p:ext uri="{BB962C8B-B14F-4D97-AF65-F5344CB8AC3E}">
        <p14:creationId xmlns:p14="http://schemas.microsoft.com/office/powerpoint/2010/main" val="60863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14</a:t>
            </a:fld>
            <a:endParaRPr lang="en-US"/>
          </a:p>
        </p:txBody>
      </p:sp>
    </p:spTree>
    <p:extLst>
      <p:ext uri="{BB962C8B-B14F-4D97-AF65-F5344CB8AC3E}">
        <p14:creationId xmlns:p14="http://schemas.microsoft.com/office/powerpoint/2010/main" val="2275583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15</a:t>
            </a:fld>
            <a:endParaRPr lang="en-US"/>
          </a:p>
        </p:txBody>
      </p:sp>
    </p:spTree>
    <p:extLst>
      <p:ext uri="{BB962C8B-B14F-4D97-AF65-F5344CB8AC3E}">
        <p14:creationId xmlns:p14="http://schemas.microsoft.com/office/powerpoint/2010/main" val="8758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16</a:t>
            </a:fld>
            <a:endParaRPr lang="en-US"/>
          </a:p>
        </p:txBody>
      </p:sp>
    </p:spTree>
    <p:extLst>
      <p:ext uri="{BB962C8B-B14F-4D97-AF65-F5344CB8AC3E}">
        <p14:creationId xmlns:p14="http://schemas.microsoft.com/office/powerpoint/2010/main" val="3458456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pPr>
              <a:defRPr/>
            </a:pPr>
            <a:fld id="{A3038DFB-3773-4C6E-B675-EB1867A4B073}" type="slidenum">
              <a:rPr lang="he-IL" smtClean="0"/>
              <a:pPr>
                <a:defRPr/>
              </a:pPr>
              <a:t>19</a:t>
            </a:fld>
            <a:endParaRPr lang="en-US"/>
          </a:p>
        </p:txBody>
      </p:sp>
    </p:spTree>
    <p:extLst>
      <p:ext uri="{BB962C8B-B14F-4D97-AF65-F5344CB8AC3E}">
        <p14:creationId xmlns:p14="http://schemas.microsoft.com/office/powerpoint/2010/main" val="2804436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Movie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175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userDrawn="1"/>
        </p:nvSpPr>
        <p:spPr bwMode="auto">
          <a:xfrm>
            <a:off x="622300" y="762000"/>
            <a:ext cx="3657600" cy="488950"/>
          </a:xfrm>
          <a:prstGeom prst="rect">
            <a:avLst/>
          </a:prstGeom>
          <a:noFill/>
          <a:ln w="9525">
            <a:noFill/>
            <a:miter lim="800000"/>
            <a:headEnd/>
            <a:tailEnd/>
          </a:ln>
          <a:effectLst/>
        </p:spPr>
        <p:txBody>
          <a:bodyPr>
            <a:spAutoFit/>
          </a:bodyPr>
          <a:lstStyle/>
          <a:p>
            <a:pPr>
              <a:spcBef>
                <a:spcPct val="50000"/>
              </a:spcBef>
              <a:defRPr/>
            </a:pPr>
            <a:r>
              <a:rPr lang="he-IL" sz="2600" b="1">
                <a:latin typeface="Footlight MT Light" pitchFamily="18" charset="0"/>
                <a:cs typeface="Narkisim" pitchFamily="2" charset="-79"/>
              </a:rPr>
              <a:t>המחלקה להנדסה ביורפואית</a:t>
            </a:r>
            <a:endParaRPr lang="en-US" sz="2600" b="1">
              <a:latin typeface="Footlight MT Light" pitchFamily="18" charset="0"/>
              <a:cs typeface="Narkisim" pitchFamily="2" charset="-79"/>
            </a:endParaRPr>
          </a:p>
        </p:txBody>
      </p:sp>
      <p:pic>
        <p:nvPicPr>
          <p:cNvPr id="6" name="Picture 11" descr="BGU"/>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37200" y="0"/>
            <a:ext cx="3606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2"/>
          <p:cNvSpPr>
            <a:spLocks noChangeArrowheads="1"/>
          </p:cNvSpPr>
          <p:nvPr userDrawn="1"/>
        </p:nvSpPr>
        <p:spPr bwMode="auto">
          <a:xfrm>
            <a:off x="76200" y="76200"/>
            <a:ext cx="8991600" cy="6705600"/>
          </a:xfrm>
          <a:prstGeom prst="flowChartProcess">
            <a:avLst/>
          </a:prstGeom>
          <a:noFill/>
          <a:ln w="57150" cmpd="thickThin">
            <a:solidFill>
              <a:srgbClr val="990000"/>
            </a:solidFill>
            <a:miter lim="800000"/>
            <a:headEnd/>
            <a:tailEnd/>
          </a:ln>
          <a:effectLst/>
        </p:spPr>
        <p:txBody>
          <a:bodyPr wrap="none" anchor="ctr"/>
          <a:lstStyle/>
          <a:p>
            <a:pPr>
              <a:defRPr/>
            </a:pPr>
            <a:endParaRPr lang="en-US"/>
          </a:p>
        </p:txBody>
      </p:sp>
      <p:sp>
        <p:nvSpPr>
          <p:cNvPr id="1331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331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BEC40FDE-2373-47DF-9375-C6A617E6796E}" type="slidenum">
              <a:rPr lang="he-IL"/>
              <a:pPr>
                <a:defRPr/>
              </a:pPr>
              <a:t>‹#›</a:t>
            </a:fld>
            <a:endParaRPr lang="en-US"/>
          </a:p>
        </p:txBody>
      </p:sp>
    </p:spTree>
    <p:extLst>
      <p:ext uri="{BB962C8B-B14F-4D97-AF65-F5344CB8AC3E}">
        <p14:creationId xmlns:p14="http://schemas.microsoft.com/office/powerpoint/2010/main" val="171961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E247B2-917B-4752-B99A-D8870FC8CF8F}" type="slidenum">
              <a:rPr lang="he-IL"/>
              <a:pPr>
                <a:defRPr/>
              </a:pPr>
              <a:t>‹#›</a:t>
            </a:fld>
            <a:endParaRPr lang="en-US"/>
          </a:p>
        </p:txBody>
      </p:sp>
    </p:spTree>
    <p:extLst>
      <p:ext uri="{BB962C8B-B14F-4D97-AF65-F5344CB8AC3E}">
        <p14:creationId xmlns:p14="http://schemas.microsoft.com/office/powerpoint/2010/main" val="1863067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74638"/>
            <a:ext cx="21145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74638"/>
            <a:ext cx="61912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CF77E5-1A8D-4AC9-A6AF-10D92F75C9C4}" type="slidenum">
              <a:rPr lang="he-IL"/>
              <a:pPr>
                <a:defRPr/>
              </a:pPr>
              <a:t>‹#›</a:t>
            </a:fld>
            <a:endParaRPr lang="en-US"/>
          </a:p>
        </p:txBody>
      </p:sp>
    </p:spTree>
    <p:extLst>
      <p:ext uri="{BB962C8B-B14F-4D97-AF65-F5344CB8AC3E}">
        <p14:creationId xmlns:p14="http://schemas.microsoft.com/office/powerpoint/2010/main" val="4250850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7848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E453CB8-9166-495F-AC36-0BE0B68D2753}" type="slidenum">
              <a:rPr lang="he-IL"/>
              <a:pPr>
                <a:defRPr/>
              </a:pPr>
              <a:t>‹#›</a:t>
            </a:fld>
            <a:endParaRPr lang="en-US"/>
          </a:p>
        </p:txBody>
      </p:sp>
    </p:spTree>
    <p:extLst>
      <p:ext uri="{BB962C8B-B14F-4D97-AF65-F5344CB8AC3E}">
        <p14:creationId xmlns:p14="http://schemas.microsoft.com/office/powerpoint/2010/main" val="2456034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A0D073-2C55-4719-8CCD-546B8B60A792}" type="slidenum">
              <a:rPr lang="he-IL"/>
              <a:pPr>
                <a:defRPr/>
              </a:pPr>
              <a:t>‹#›</a:t>
            </a:fld>
            <a:endParaRPr lang="en-US"/>
          </a:p>
        </p:txBody>
      </p:sp>
    </p:spTree>
    <p:extLst>
      <p:ext uri="{BB962C8B-B14F-4D97-AF65-F5344CB8AC3E}">
        <p14:creationId xmlns:p14="http://schemas.microsoft.com/office/powerpoint/2010/main" val="1128594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C212BC8-182D-4F6B-A1E7-875270EC2EB9}" type="slidenum">
              <a:rPr lang="he-IL"/>
              <a:pPr>
                <a:defRPr/>
              </a:pPr>
              <a:t>‹#›</a:t>
            </a:fld>
            <a:endParaRPr lang="en-US"/>
          </a:p>
        </p:txBody>
      </p:sp>
    </p:spTree>
    <p:extLst>
      <p:ext uri="{BB962C8B-B14F-4D97-AF65-F5344CB8AC3E}">
        <p14:creationId xmlns:p14="http://schemas.microsoft.com/office/powerpoint/2010/main" val="291003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1B3ECE-515A-423D-8D4F-01F148C83139}" type="slidenum">
              <a:rPr lang="he-IL"/>
              <a:pPr>
                <a:defRPr/>
              </a:pPr>
              <a:t>‹#›</a:t>
            </a:fld>
            <a:endParaRPr lang="en-US"/>
          </a:p>
        </p:txBody>
      </p:sp>
    </p:spTree>
    <p:extLst>
      <p:ext uri="{BB962C8B-B14F-4D97-AF65-F5344CB8AC3E}">
        <p14:creationId xmlns:p14="http://schemas.microsoft.com/office/powerpoint/2010/main" val="111545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610E8D-8F74-46DC-853F-2EB63058630A}" type="slidenum">
              <a:rPr lang="he-IL"/>
              <a:pPr>
                <a:defRPr/>
              </a:pPr>
              <a:t>‹#›</a:t>
            </a:fld>
            <a:endParaRPr lang="en-US"/>
          </a:p>
        </p:txBody>
      </p:sp>
    </p:spTree>
    <p:extLst>
      <p:ext uri="{BB962C8B-B14F-4D97-AF65-F5344CB8AC3E}">
        <p14:creationId xmlns:p14="http://schemas.microsoft.com/office/powerpoint/2010/main" val="209174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0FD304-B141-43C2-A9D7-C3E02E9102EB}" type="slidenum">
              <a:rPr lang="he-IL"/>
              <a:pPr>
                <a:defRPr/>
              </a:pPr>
              <a:t>‹#›</a:t>
            </a:fld>
            <a:endParaRPr lang="en-US"/>
          </a:p>
        </p:txBody>
      </p:sp>
    </p:spTree>
    <p:extLst>
      <p:ext uri="{BB962C8B-B14F-4D97-AF65-F5344CB8AC3E}">
        <p14:creationId xmlns:p14="http://schemas.microsoft.com/office/powerpoint/2010/main" val="144957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0E2DB8-0E52-47B8-817C-D715E982D3F1}" type="slidenum">
              <a:rPr lang="he-IL"/>
              <a:pPr>
                <a:defRPr/>
              </a:pPr>
              <a:t>‹#›</a:t>
            </a:fld>
            <a:endParaRPr lang="en-US"/>
          </a:p>
        </p:txBody>
      </p:sp>
    </p:spTree>
    <p:extLst>
      <p:ext uri="{BB962C8B-B14F-4D97-AF65-F5344CB8AC3E}">
        <p14:creationId xmlns:p14="http://schemas.microsoft.com/office/powerpoint/2010/main" val="329705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628801-14E1-4626-BAC7-081D737FF643}" type="slidenum">
              <a:rPr lang="he-IL"/>
              <a:pPr>
                <a:defRPr/>
              </a:pPr>
              <a:t>‹#›</a:t>
            </a:fld>
            <a:endParaRPr lang="en-US"/>
          </a:p>
        </p:txBody>
      </p:sp>
    </p:spTree>
    <p:extLst>
      <p:ext uri="{BB962C8B-B14F-4D97-AF65-F5344CB8AC3E}">
        <p14:creationId xmlns:p14="http://schemas.microsoft.com/office/powerpoint/2010/main" val="1961190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0EF446-59F4-42B1-93F8-BC9D849DC8EC}" type="slidenum">
              <a:rPr lang="he-IL"/>
              <a:pPr>
                <a:defRPr/>
              </a:pPr>
              <a:t>‹#›</a:t>
            </a:fld>
            <a:endParaRPr lang="en-US"/>
          </a:p>
        </p:txBody>
      </p:sp>
    </p:spTree>
    <p:extLst>
      <p:ext uri="{BB962C8B-B14F-4D97-AF65-F5344CB8AC3E}">
        <p14:creationId xmlns:p14="http://schemas.microsoft.com/office/powerpoint/2010/main" val="140503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3DD522-7D34-4526-A929-93896A75410F}" type="slidenum">
              <a:rPr lang="he-IL"/>
              <a:pPr>
                <a:defRPr/>
              </a:pPr>
              <a:t>‹#›</a:t>
            </a:fld>
            <a:endParaRPr lang="en-US"/>
          </a:p>
        </p:txBody>
      </p:sp>
    </p:spTree>
    <p:extLst>
      <p:ext uri="{BB962C8B-B14F-4D97-AF65-F5344CB8AC3E}">
        <p14:creationId xmlns:p14="http://schemas.microsoft.com/office/powerpoint/2010/main" val="355529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99E29D-5B0A-432A-86B9-A68CE3F5896A}" type="slidenum">
              <a:rPr lang="he-IL"/>
              <a:pPr>
                <a:defRPr/>
              </a:pPr>
              <a:t>‹#›</a:t>
            </a:fld>
            <a:endParaRPr lang="en-US"/>
          </a:p>
        </p:txBody>
      </p:sp>
    </p:spTree>
    <p:extLst>
      <p:ext uri="{BB962C8B-B14F-4D97-AF65-F5344CB8AC3E}">
        <p14:creationId xmlns:p14="http://schemas.microsoft.com/office/powerpoint/2010/main" val="386583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74638"/>
            <a:ext cx="7848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e-IL" smtClean="0"/>
              <a:t>כותרת</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fld id="{6BC08E67-24F9-4033-BABD-8790501EBA07}" type="slidenum">
              <a:rPr lang="he-IL"/>
              <a:pPr>
                <a:defRPr/>
              </a:pPr>
              <a:t>‹#›</a:t>
            </a:fld>
            <a:endParaRPr lang="en-US"/>
          </a:p>
        </p:txBody>
      </p:sp>
      <p:pic>
        <p:nvPicPr>
          <p:cNvPr id="1031" name="Picture 10" descr="Movie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096250" y="565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2" descr="BGU logo"/>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534400" y="533400"/>
            <a:ext cx="5318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AutoShape 15"/>
          <p:cNvSpPr>
            <a:spLocks noChangeArrowheads="1"/>
          </p:cNvSpPr>
          <p:nvPr userDrawn="1"/>
        </p:nvSpPr>
        <p:spPr bwMode="auto">
          <a:xfrm>
            <a:off x="76200" y="76200"/>
            <a:ext cx="8991600" cy="6705600"/>
          </a:xfrm>
          <a:prstGeom prst="flowChartProcess">
            <a:avLst/>
          </a:prstGeom>
          <a:noFill/>
          <a:ln w="57150" cmpd="thickThin">
            <a:solidFill>
              <a:srgbClr val="990000"/>
            </a:solid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22"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hf hdr="0" ftr="0" dt="0"/>
  <p:txStyles>
    <p:titleStyle>
      <a:lvl1pPr algn="r" rtl="1" eaLnBrk="0" fontAlgn="base" hangingPunct="0">
        <a:spcBef>
          <a:spcPct val="0"/>
        </a:spcBef>
        <a:spcAft>
          <a:spcPct val="0"/>
        </a:spcAft>
        <a:defRPr sz="4400">
          <a:solidFill>
            <a:srgbClr val="800000"/>
          </a:solidFill>
          <a:effectLst>
            <a:outerShdw blurRad="38100" dist="38100" dir="2700000" algn="tl">
              <a:srgbClr val="C0C0C0"/>
            </a:outerShdw>
          </a:effectLst>
          <a:latin typeface="+mj-lt"/>
          <a:ea typeface="+mj-ea"/>
          <a:cs typeface="+mj-cs"/>
        </a:defRPr>
      </a:lvl1pPr>
      <a:lvl2pPr algn="r" rtl="1" eaLnBrk="0" fontAlgn="base" hangingPunct="0">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2pPr>
      <a:lvl3pPr algn="r" rtl="1" eaLnBrk="0" fontAlgn="base" hangingPunct="0">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3pPr>
      <a:lvl4pPr algn="r" rtl="1" eaLnBrk="0" fontAlgn="base" hangingPunct="0">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4pPr>
      <a:lvl5pPr algn="r" rtl="1" eaLnBrk="0" fontAlgn="base" hangingPunct="0">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5pPr>
      <a:lvl6pPr marL="457200" algn="r" rtl="1" fontAlgn="base">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6pPr>
      <a:lvl7pPr marL="914400" algn="r" rtl="1" fontAlgn="base">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7pPr>
      <a:lvl8pPr marL="1371600" algn="r" rtl="1" fontAlgn="base">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8pPr>
      <a:lvl9pPr marL="1828800" algn="r" rtl="1" fontAlgn="base">
        <a:spcBef>
          <a:spcPct val="0"/>
        </a:spcBef>
        <a:spcAft>
          <a:spcPct val="0"/>
        </a:spcAft>
        <a:defRPr sz="4400">
          <a:solidFill>
            <a:srgbClr val="800000"/>
          </a:solidFill>
          <a:effectLst>
            <a:outerShdw blurRad="38100" dist="38100" dir="2700000" algn="tl">
              <a:srgbClr val="C0C0C0"/>
            </a:outerShdw>
          </a:effectLst>
          <a:latin typeface="Arial" charset="0"/>
          <a:cs typeface="Narkisim" pitchFamily="2" charset="-79"/>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nisky\Dropbox%20(BIO%20MEDICAL%20ROBOTICS)\Dropbox%20(Stanford%20CHARM%20Lab)\Popular%20lectures\aligned_overlay0-2.mov" TargetMode="External"/><Relationship Id="rId1" Type="http://schemas.microsoft.com/office/2007/relationships/media" Target="file:///C:\Users\nisky\Dropbox%20(BIO%20MEDICAL%20ROBOTICS)\Dropbox%20(Stanford%20CHARM%20Lab)\Popular%20lectures\aligned_overlay0-2.mov" TargetMode="Externa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nisky\Dropbox%20(BIO%20MEDICAL%20ROBOTICS)\Dropbox%20(Stanford%20CHARM%20Lab)\Popular%20lectures\ClaudiaMitchel.mp4" TargetMode="External"/><Relationship Id="rId1" Type="http://schemas.microsoft.com/office/2007/relationships/media" Target="file:///C:\Users\nisky\Dropbox%20(BIO%20MEDICAL%20ROBOTICS)\Dropbox%20(Stanford%20CHARM%20Lab)\Popular%20lectures\ClaudiaMitchel.mp4"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AB5vYz1-T_Y"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microsoft.com/office/2007/relationships/media" Target="../media/media3.wmv"/><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notesSlide" Target="../notesSlides/notesSlide6.xml"/><Relationship Id="rId11" Type="http://schemas.openxmlformats.org/officeDocument/2006/relationships/image" Target="../media/image27.png"/><Relationship Id="rId5" Type="http://schemas.openxmlformats.org/officeDocument/2006/relationships/slideLayout" Target="../slideLayouts/slideLayout6.xml"/><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video" Target="../media/media3.wmv"/><Relationship Id="rId9" Type="http://schemas.openxmlformats.org/officeDocument/2006/relationships/image" Target="../media/image25.jpeg"/><Relationship Id="rId1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Pictures/ClaudiaMitchel.mp4"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101.jpe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82.emf"/><Relationship Id="rId4" Type="http://schemas.openxmlformats.org/officeDocument/2006/relationships/notesSlide" Target="../notesSlides/notesSlide31.xml"/><Relationship Id="rId9" Type="http://schemas.openxmlformats.org/officeDocument/2006/relationships/customXml" Target="../ink/ink1.xml"/></Relationships>
</file>

<file path=ppt/slides/_rels/slide4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0LfJ3M3Kn80" TargetMode="External"/><Relationship Id="rId2" Type="http://schemas.openxmlformats.org/officeDocument/2006/relationships/slideLayout" Target="../slideLayouts/slideLayout2.xml"/><Relationship Id="rId1" Type="http://schemas.openxmlformats.org/officeDocument/2006/relationships/video" Target="https://www.youtube.com/embed/0LfJ3M3Kn80"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youtu.be/gIrIshdxADY" TargetMode="External"/><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60.em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customXml" Target="../ink/ink2.xml"/><Relationship Id="rId5" Type="http://schemas.openxmlformats.org/officeDocument/2006/relationships/image" Target="../media/image107.png"/><Relationship Id="rId4"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9.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108.gif"/><Relationship Id="rId5" Type="http://schemas.openxmlformats.org/officeDocument/2006/relationships/hyperlink" Target="https://youtu.be/610iTKlYBVM" TargetMode="External"/><Relationship Id="rId4"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115.png"/><Relationship Id="rId4"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www.eurohaptics.org/" TargetMode="External"/><Relationship Id="rId7"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worldhaptics.org/" TargetMode="External"/><Relationship Id="rId5" Type="http://schemas.openxmlformats.org/officeDocument/2006/relationships/hyperlink" Target="http://www.worldhaptics2017.org/" TargetMode="External"/><Relationship Id="rId4" Type="http://schemas.openxmlformats.org/officeDocument/2006/relationships/hyperlink" Target="http://2016.hapticssymposium.org/" TargetMode="External"/><Relationship Id="rId9" Type="http://schemas.openxmlformats.org/officeDocument/2006/relationships/image" Target="../media/image119.jpe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FKxyJfE831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D44890F4-38E8-4B33-84EF-C14A9BE6ED7C}" type="slidenum">
              <a:rPr lang="he-IL" altLang="en-US" smtClean="0"/>
              <a:pPr eaLnBrk="1" hangingPunct="1"/>
              <a:t>1</a:t>
            </a:fld>
            <a:endParaRPr lang="en-US" altLang="en-US" smtClean="0"/>
          </a:p>
        </p:txBody>
      </p:sp>
      <p:sp>
        <p:nvSpPr>
          <p:cNvPr id="437252" name="Rectangle 4"/>
          <p:cNvSpPr>
            <a:spLocks noGrp="1" noChangeArrowheads="1"/>
          </p:cNvSpPr>
          <p:nvPr>
            <p:ph type="ctrTitle"/>
          </p:nvPr>
        </p:nvSpPr>
        <p:spPr/>
        <p:txBody>
          <a:bodyPr/>
          <a:lstStyle/>
          <a:p>
            <a:pPr algn="l" rtl="0" eaLnBrk="1" hangingPunct="1">
              <a:defRPr/>
            </a:pPr>
            <a:r>
              <a:rPr lang="en-US" dirty="0" smtClean="0"/>
              <a:t>Computer haptics</a:t>
            </a:r>
          </a:p>
        </p:txBody>
      </p:sp>
      <p:sp>
        <p:nvSpPr>
          <p:cNvPr id="4100" name="Rectangle 5"/>
          <p:cNvSpPr>
            <a:spLocks noGrp="1" noChangeArrowheads="1"/>
          </p:cNvSpPr>
          <p:nvPr>
            <p:ph type="subTitle" idx="1"/>
          </p:nvPr>
        </p:nvSpPr>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3200" dirty="0" smtClean="0"/>
              <a:t>Visual substitution does not necessarily help</a:t>
            </a:r>
            <a:endParaRPr lang="en-US" sz="3200" dirty="0"/>
          </a:p>
        </p:txBody>
      </p:sp>
      <p:pic>
        <p:nvPicPr>
          <p:cNvPr id="4" name="aligned_overlay0-3.mov" descr="/Users/Nisky/Documents/Presentations/2012/BioE Seminar/IEEE_RAS_11_10_11/ieee-draft_PowerPoint.ppt_media/aligned_overlay0-3.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587236" y="1762387"/>
            <a:ext cx="5011881" cy="37558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8650" y="1762387"/>
            <a:ext cx="2518077" cy="1443213"/>
          </a:xfrm>
          <a:prstGeom prst="rect">
            <a:avLst/>
          </a:prstGeom>
          <a:noFill/>
          <a:ln>
            <a:noFill/>
          </a:ln>
          <a:effectLst>
            <a:outerShdw blurRad="76200" dist="507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pic>
      <p:grpSp>
        <p:nvGrpSpPr>
          <p:cNvPr id="7" name="Group 6"/>
          <p:cNvGrpSpPr>
            <a:grpSpLocks/>
          </p:cNvGrpSpPr>
          <p:nvPr/>
        </p:nvGrpSpPr>
        <p:grpSpPr bwMode="auto">
          <a:xfrm>
            <a:off x="399883" y="4103567"/>
            <a:ext cx="2746844" cy="2346569"/>
            <a:chOff x="0" y="0"/>
            <a:chExt cx="3664" cy="3388"/>
          </a:xfrm>
        </p:grpSpPr>
        <p:pic>
          <p:nvPicPr>
            <p:cNvPr id="8" name="Picture 4"/>
            <p:cNvPicPr>
              <a:picLocks noChangeArrowheads="1"/>
            </p:cNvPicPr>
            <p:nvPr/>
          </p:nvPicPr>
          <p:blipFill>
            <a:blip r:embed="rId6">
              <a:extLst>
                <a:ext uri="{28A0092B-C50C-407E-A947-70E740481C1C}">
                  <a14:useLocalDpi xmlns:a14="http://schemas.microsoft.com/office/drawing/2010/main" val="0"/>
                </a:ext>
              </a:extLst>
            </a:blip>
            <a:srcRect l="68237" t="40919" r="928" b="2267"/>
            <a:stretch>
              <a:fillRect/>
            </a:stretch>
          </p:blipFill>
          <p:spPr bwMode="auto">
            <a:xfrm>
              <a:off x="0" y="4"/>
              <a:ext cx="3664" cy="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9" name="Line 5"/>
            <p:cNvSpPr>
              <a:spLocks noChangeShapeType="1"/>
            </p:cNvSpPr>
            <p:nvPr/>
          </p:nvSpPr>
          <p:spPr bwMode="auto">
            <a:xfrm rot="10800000" flipH="1">
              <a:off x="477" y="0"/>
              <a:ext cx="2993"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10" name="Rectangle 8"/>
          <p:cNvSpPr>
            <a:spLocks/>
          </p:cNvSpPr>
          <p:nvPr/>
        </p:nvSpPr>
        <p:spPr bwMode="auto">
          <a:xfrm rot="16200000">
            <a:off x="-358337" y="5011777"/>
            <a:ext cx="1208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000" dirty="0">
                <a:ea typeface="MS PGothic" panose="020B0600070205080204" pitchFamily="34" charset="-128"/>
              </a:rPr>
              <a:t>error (</a:t>
            </a:r>
            <a:r>
              <a:rPr lang="en-US" altLang="en-US" sz="2000" dirty="0" err="1">
                <a:ea typeface="MS PGothic" panose="020B0600070205080204" pitchFamily="34" charset="-128"/>
              </a:rPr>
              <a:t>deg</a:t>
            </a:r>
            <a:r>
              <a:rPr lang="en-US" altLang="en-US" sz="2000" dirty="0">
                <a:ea typeface="MS PGothic" panose="020B0600070205080204" pitchFamily="34" charset="-128"/>
              </a:rPr>
              <a:t>)</a:t>
            </a:r>
          </a:p>
        </p:txBody>
      </p:sp>
      <p:sp>
        <p:nvSpPr>
          <p:cNvPr id="11" name="TextBox 10"/>
          <p:cNvSpPr txBox="1"/>
          <p:nvPr/>
        </p:nvSpPr>
        <p:spPr>
          <a:xfrm>
            <a:off x="4079631" y="5916246"/>
            <a:ext cx="2469661" cy="369332"/>
          </a:xfrm>
          <a:prstGeom prst="rect">
            <a:avLst/>
          </a:prstGeom>
          <a:noFill/>
        </p:spPr>
        <p:txBody>
          <a:bodyPr wrap="square" rtlCol="0">
            <a:spAutoFit/>
          </a:bodyPr>
          <a:lstStyle/>
          <a:p>
            <a:r>
              <a:rPr lang="en-US" dirty="0" smtClean="0"/>
              <a:t>Yamamoto et al., 2009</a:t>
            </a:r>
            <a:endParaRPr lang="en-US" dirty="0"/>
          </a:p>
        </p:txBody>
      </p:sp>
    </p:spTree>
    <p:extLst>
      <p:ext uri="{BB962C8B-B14F-4D97-AF65-F5344CB8AC3E}">
        <p14:creationId xmlns:p14="http://schemas.microsoft.com/office/powerpoint/2010/main" val="183677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9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pPr algn="l" rtl="0"/>
            <a:r>
              <a:rPr lang="en-US" dirty="0" smtClean="0"/>
              <a:t>Missing haptics - teleoperation</a:t>
            </a:r>
            <a:endParaRPr lang="en-U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7734"/>
            <a:ext cx="4692243" cy="312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132" y="3728329"/>
            <a:ext cx="4455868" cy="312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709582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pPr algn="l" rtl="0"/>
            <a:r>
              <a:rPr lang="en-US" dirty="0" smtClean="0"/>
              <a:t>Missing haptics - prosthetics</a:t>
            </a:r>
            <a:endParaRPr lang="en-US" dirty="0"/>
          </a:p>
        </p:txBody>
      </p:sp>
      <p:pic>
        <p:nvPicPr>
          <p:cNvPr id="4" name="ClaudiaMitchel.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2211754"/>
            <a:ext cx="4890745" cy="3668059"/>
          </a:xfrm>
          <a:prstGeom prst="rect">
            <a:avLst/>
          </a:prstGeom>
        </p:spPr>
      </p:pic>
      <p:pic>
        <p:nvPicPr>
          <p:cNvPr id="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r="15230"/>
          <a:stretch/>
        </p:blipFill>
        <p:spPr bwMode="auto">
          <a:xfrm>
            <a:off x="4890745" y="2211754"/>
            <a:ext cx="426120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388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Missing haptics - BCI</a:t>
            </a:r>
            <a:endParaRPr lang="en-US" dirty="0"/>
          </a:p>
        </p:txBody>
      </p:sp>
      <p:pic>
        <p:nvPicPr>
          <p:cNvPr id="4" name="Picture 2" descr="http://www.braingate.com/company_clip_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54" y="2470261"/>
            <a:ext cx="2801645" cy="29996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36761" y="5469903"/>
            <a:ext cx="3080010" cy="369332"/>
          </a:xfrm>
          <a:prstGeom prst="rect">
            <a:avLst/>
          </a:prstGeom>
        </p:spPr>
        <p:txBody>
          <a:bodyPr wrap="none">
            <a:spAutoFit/>
          </a:bodyPr>
          <a:lstStyle/>
          <a:p>
            <a:r>
              <a:rPr lang="en-US" dirty="0" smtClean="0">
                <a:hlinkClick r:id="rId3"/>
              </a:rPr>
              <a:t>https://youtu.be/AB5vYz1-T_Y</a:t>
            </a:r>
            <a:r>
              <a:rPr lang="en-US" dirty="0" smtClean="0"/>
              <a:t> </a:t>
            </a:r>
            <a:endParaRPr lang="en-US" dirty="0"/>
          </a:p>
        </p:txBody>
      </p:sp>
      <p:pic>
        <p:nvPicPr>
          <p:cNvPr id="7" name="Picture 2" descr="http://s1.reutersmedia.net/resources/r/?m=02&amp;d=20121217&amp;t=2&amp;i=685403134&amp;w=644&amp;fh=&amp;fw=&amp;ll=&amp;pl=&amp;sq=&amp;r=CBRE8BG0IN700">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97803" y="2574303"/>
            <a:ext cx="4357926"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370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B9A32E50-DE70-45E7-B27C-A9480C455C64}" type="slidenum">
              <a:rPr lang="he-IL" altLang="en-US" smtClean="0"/>
              <a:pPr eaLnBrk="1" hangingPunct="1"/>
              <a:t>14</a:t>
            </a:fld>
            <a:endParaRPr lang="en-US" altLang="en-US" smtClean="0"/>
          </a:p>
        </p:txBody>
      </p:sp>
      <p:sp>
        <p:nvSpPr>
          <p:cNvPr id="439300" name="Rectangle 4"/>
          <p:cNvSpPr>
            <a:spLocks noGrp="1" noChangeArrowheads="1"/>
          </p:cNvSpPr>
          <p:nvPr>
            <p:ph type="title"/>
          </p:nvPr>
        </p:nvSpPr>
        <p:spPr/>
        <p:txBody>
          <a:bodyPr/>
          <a:lstStyle/>
          <a:p>
            <a:pPr eaLnBrk="1" hangingPunct="1">
              <a:defRPr/>
            </a:pPr>
            <a:endParaRPr lang="en-US" smtClean="0"/>
          </a:p>
        </p:txBody>
      </p:sp>
      <p:pic>
        <p:nvPicPr>
          <p:cNvPr id="5124" name="Picture 5" descr="Fig2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123" y="3733800"/>
            <a:ext cx="2359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ha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533400"/>
            <a:ext cx="3810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9" descr="hap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1000"/>
            <a:ext cx="13668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screensho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4267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2912" y="457200"/>
            <a:ext cx="1943389" cy="217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5800" y="2685222"/>
            <a:ext cx="3251341" cy="1425915"/>
          </a:xfrm>
          <a:prstGeom prst="rect">
            <a:avLst/>
          </a:prstGeom>
        </p:spPr>
      </p:pic>
      <p:pic>
        <p:nvPicPr>
          <p:cNvPr id="11" name="Handsha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2359" t="26308" r="12407" b="25145"/>
          <a:stretch/>
        </p:blipFill>
        <p:spPr>
          <a:xfrm>
            <a:off x="5726478" y="4228966"/>
            <a:ext cx="3278988" cy="1189294"/>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23420" y="5447567"/>
            <a:ext cx="2247442" cy="1258095"/>
          </a:xfrm>
          <a:prstGeom prst="rect">
            <a:avLst/>
          </a:prstGeom>
        </p:spPr>
      </p:pic>
      <p:pic>
        <p:nvPicPr>
          <p:cNvPr id="13" name="IMG_4783.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cstate="print"/>
          <a:stretch>
            <a:fillRect/>
          </a:stretch>
        </p:blipFill>
        <p:spPr>
          <a:xfrm>
            <a:off x="6127194" y="1008863"/>
            <a:ext cx="2878272" cy="1619029"/>
          </a:xfrm>
          <a:prstGeom prst="rect">
            <a:avLst/>
          </a:prstGeom>
          <a:ln w="38100" cap="sq">
            <a:noFill/>
            <a:prstDash val="solid"/>
            <a:miter lim="800000"/>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80" fill="hold"/>
                                        <p:tgtEl>
                                          <p:spTgt spid="11"/>
                                        </p:tgtEl>
                                      </p:cBhvr>
                                    </p:cmd>
                                  </p:childTnLst>
                                </p:cTn>
                              </p:par>
                            </p:childTnLst>
                          </p:cTn>
                        </p:par>
                        <p:par>
                          <p:cTn id="7" fill="hold">
                            <p:stCondLst>
                              <p:cond delay="14080"/>
                            </p:stCondLst>
                            <p:childTnLst>
                              <p:par>
                                <p:cTn id="8" presetID="1" presetClass="mediacall" presetSubtype="0" fill="hold" nodeType="afterEffect">
                                  <p:stCondLst>
                                    <p:cond delay="0"/>
                                  </p:stCondLst>
                                  <p:childTnLst>
                                    <p:cmd type="call" cmd="playFrom(0.0)">
                                      <p:cBhvr>
                                        <p:cTn id="9" dur="204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11"/>
                </p:tgtEl>
              </p:cMediaNode>
            </p:video>
            <p:video>
              <p:cMediaNode vol="80000" mute="1">
                <p:cTn id="11" repeatCount="indefinite"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81000" y="227333"/>
            <a:ext cx="7768828" cy="928688"/>
          </a:xfrm>
        </p:spPr>
        <p:txBody>
          <a:bodyPr/>
          <a:lstStyle/>
          <a:p>
            <a:pPr algn="l" rtl="0" eaLnBrk="1" hangingPunct="1">
              <a:defRPr/>
            </a:pPr>
            <a:r>
              <a:rPr lang="en-US" sz="5200" dirty="0" smtClean="0">
                <a:sym typeface="Gill Sans" charset="0"/>
              </a:rPr>
              <a:t>Haptic applications</a:t>
            </a:r>
            <a:endParaRPr lang="en-US" sz="5200" dirty="0">
              <a:sym typeface="Gill Sans" charset="0"/>
            </a:endParaRPr>
          </a:p>
        </p:txBody>
      </p:sp>
      <p:grpSp>
        <p:nvGrpSpPr>
          <p:cNvPr id="32773" name="Group 5"/>
          <p:cNvGrpSpPr>
            <a:grpSpLocks/>
          </p:cNvGrpSpPr>
          <p:nvPr/>
        </p:nvGrpSpPr>
        <p:grpSpPr bwMode="auto">
          <a:xfrm>
            <a:off x="567074" y="1855348"/>
            <a:ext cx="2214563" cy="2614165"/>
            <a:chOff x="48" y="61"/>
            <a:chExt cx="1984" cy="2342"/>
          </a:xfrm>
        </p:grpSpPr>
        <p:pic>
          <p:nvPicPr>
            <p:cNvPr id="297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 y="452"/>
              <a:ext cx="1976" cy="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17" name="Rectangle 3"/>
            <p:cNvSpPr>
              <a:spLocks/>
            </p:cNvSpPr>
            <p:nvPr/>
          </p:nvSpPr>
          <p:spPr bwMode="auto">
            <a:xfrm>
              <a:off x="149" y="61"/>
              <a:ext cx="171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a:ea typeface="MS PGothic" pitchFamily="34" charset="-128"/>
                </a:rPr>
                <a:t>Entertainment</a:t>
              </a:r>
            </a:p>
          </p:txBody>
        </p:sp>
        <p:sp>
          <p:nvSpPr>
            <p:cNvPr id="29718" name="Rectangle 4"/>
            <p:cNvSpPr>
              <a:spLocks/>
            </p:cNvSpPr>
            <p:nvPr/>
          </p:nvSpPr>
          <p:spPr bwMode="auto">
            <a:xfrm>
              <a:off x="48" y="2162"/>
              <a:ext cx="69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1500">
                  <a:ea typeface="MS PGothic" pitchFamily="34" charset="-128"/>
                </a:rPr>
                <a:t>Nintendo</a:t>
              </a:r>
            </a:p>
          </p:txBody>
        </p:sp>
      </p:grpSp>
      <p:grpSp>
        <p:nvGrpSpPr>
          <p:cNvPr id="29702" name="Group 18"/>
          <p:cNvGrpSpPr>
            <a:grpSpLocks/>
          </p:cNvGrpSpPr>
          <p:nvPr/>
        </p:nvGrpSpPr>
        <p:grpSpPr bwMode="auto">
          <a:xfrm>
            <a:off x="3154413" y="2057400"/>
            <a:ext cx="6173839" cy="2399921"/>
            <a:chOff x="576" y="0"/>
            <a:chExt cx="5896" cy="2468"/>
          </a:xfrm>
        </p:grpSpPr>
        <p:sp>
          <p:nvSpPr>
            <p:cNvPr id="29705" name="Rectangle 12"/>
            <p:cNvSpPr>
              <a:spLocks/>
            </p:cNvSpPr>
            <p:nvPr/>
          </p:nvSpPr>
          <p:spPr bwMode="auto">
            <a:xfrm>
              <a:off x="576" y="0"/>
              <a:ext cx="589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a:ea typeface="MS PGothic" pitchFamily="34" charset="-128"/>
                </a:rPr>
                <a:t>Human-Computer Interfaces</a:t>
              </a:r>
            </a:p>
          </p:txBody>
        </p:sp>
        <p:pic>
          <p:nvPicPr>
            <p:cNvPr id="29706"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 y="593"/>
              <a:ext cx="1205" cy="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7"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 y="603"/>
              <a:ext cx="164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8" name="Rectangle 15"/>
            <p:cNvSpPr>
              <a:spLocks/>
            </p:cNvSpPr>
            <p:nvPr/>
          </p:nvSpPr>
          <p:spPr bwMode="auto">
            <a:xfrm>
              <a:off x="2344" y="1936"/>
              <a:ext cx="42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1500">
                  <a:solidFill>
                    <a:srgbClr val="FFFFFF"/>
                  </a:solidFill>
                  <a:ea typeface="MS PGothic" pitchFamily="34" charset="-128"/>
                </a:rPr>
                <a:t>BMW</a:t>
              </a:r>
            </a:p>
          </p:txBody>
        </p:sp>
        <p:pic>
          <p:nvPicPr>
            <p:cNvPr id="29709" name="Picture 1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2" y="532"/>
              <a:ext cx="1048" cy="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10" name="Rectangle 17"/>
            <p:cNvSpPr>
              <a:spLocks/>
            </p:cNvSpPr>
            <p:nvPr/>
          </p:nvSpPr>
          <p:spPr bwMode="auto">
            <a:xfrm>
              <a:off x="3546" y="2202"/>
              <a:ext cx="7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1500">
                  <a:solidFill>
                    <a:srgbClr val="FFFFFF"/>
                  </a:solidFill>
                  <a:ea typeface="MS PGothic" pitchFamily="34" charset="-128"/>
                </a:rPr>
                <a:t>Samsung</a:t>
              </a:r>
            </a:p>
          </p:txBody>
        </p:sp>
      </p:grpSp>
    </p:spTree>
    <p:extLst>
      <p:ext uri="{BB962C8B-B14F-4D97-AF65-F5344CB8AC3E}">
        <p14:creationId xmlns:p14="http://schemas.microsoft.com/office/powerpoint/2010/main" val="938916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3821906" cy="254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914400"/>
            <a:ext cx="3814092"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86200"/>
            <a:ext cx="407193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 name="Rectangle 1"/>
          <p:cNvSpPr>
            <a:spLocks noGrp="1" noChangeArrowheads="1"/>
          </p:cNvSpPr>
          <p:nvPr>
            <p:ph type="title"/>
          </p:nvPr>
        </p:nvSpPr>
        <p:spPr>
          <a:xfrm>
            <a:off x="381000" y="227333"/>
            <a:ext cx="7768828" cy="928688"/>
          </a:xfrm>
        </p:spPr>
        <p:txBody>
          <a:bodyPr/>
          <a:lstStyle/>
          <a:p>
            <a:pPr algn="l" rtl="0" eaLnBrk="1" hangingPunct="1">
              <a:defRPr/>
            </a:pPr>
            <a:r>
              <a:rPr lang="en-US" sz="5200" dirty="0" smtClean="0">
                <a:sym typeface="Gill Sans" charset="0"/>
              </a:rPr>
              <a:t>Teleoperation</a:t>
            </a:r>
            <a:endParaRPr lang="en-US" sz="5200" dirty="0">
              <a:sym typeface="Gill Sans" charset="0"/>
            </a:endParaRPr>
          </a:p>
        </p:txBody>
      </p:sp>
    </p:spTree>
    <p:extLst>
      <p:ext uri="{BB962C8B-B14F-4D97-AF65-F5344CB8AC3E}">
        <p14:creationId xmlns:p14="http://schemas.microsoft.com/office/powerpoint/2010/main" val="293481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Rehabilitation and prosthetics</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17</a:t>
            </a:fld>
            <a:endParaRPr lang="en-US"/>
          </a:p>
        </p:txBody>
      </p:sp>
      <p:pic>
        <p:nvPicPr>
          <p:cNvPr id="5" name="Picture 6" descr="PH2006091302274">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894" y="3360737"/>
            <a:ext cx="4778688"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Image result for haptic rehabilit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228600" y="1417638"/>
            <a:ext cx="4873625" cy="2729230"/>
          </a:xfrm>
          <a:prstGeom prst="rect">
            <a:avLst/>
          </a:prstGeom>
        </p:spPr>
      </p:pic>
    </p:spTree>
    <p:extLst>
      <p:ext uri="{BB962C8B-B14F-4D97-AF65-F5344CB8AC3E}">
        <p14:creationId xmlns:p14="http://schemas.microsoft.com/office/powerpoint/2010/main" val="1641102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Computer-aided design</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18</a:t>
            </a:fld>
            <a:endParaRPr lang="en-US"/>
          </a:p>
        </p:txBody>
      </p:sp>
      <p:pic>
        <p:nvPicPr>
          <p:cNvPr id="5" name="Picture 4"/>
          <p:cNvPicPr>
            <a:picLocks noChangeAspect="1"/>
          </p:cNvPicPr>
          <p:nvPr/>
        </p:nvPicPr>
        <p:blipFill>
          <a:blip r:embed="rId2"/>
          <a:stretch>
            <a:fillRect/>
          </a:stretch>
        </p:blipFill>
        <p:spPr>
          <a:xfrm>
            <a:off x="838200" y="1676400"/>
            <a:ext cx="3544595" cy="2362200"/>
          </a:xfrm>
          <a:prstGeom prst="rect">
            <a:avLst/>
          </a:prstGeom>
        </p:spPr>
      </p:pic>
      <p:sp>
        <p:nvSpPr>
          <p:cNvPr id="6" name="AutoShape 2" descr="Image result for cad hapt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6019800" y="1943100"/>
            <a:ext cx="2438400" cy="1828800"/>
          </a:xfrm>
          <a:prstGeom prst="rect">
            <a:avLst/>
          </a:prstGeom>
        </p:spPr>
      </p:pic>
      <p:sp>
        <p:nvSpPr>
          <p:cNvPr id="8" name="AutoShape 4" descr="Image result for cad haptic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4238625" y="4440047"/>
            <a:ext cx="2466975" cy="1847850"/>
          </a:xfrm>
          <a:prstGeom prst="rect">
            <a:avLst/>
          </a:prstGeom>
        </p:spPr>
      </p:pic>
      <p:sp>
        <p:nvSpPr>
          <p:cNvPr id="10" name="Rectangle 9"/>
          <p:cNvSpPr/>
          <p:nvPr/>
        </p:nvSpPr>
        <p:spPr>
          <a:xfrm>
            <a:off x="685800" y="3990347"/>
            <a:ext cx="2604238" cy="369332"/>
          </a:xfrm>
          <a:prstGeom prst="rect">
            <a:avLst/>
          </a:prstGeom>
        </p:spPr>
        <p:txBody>
          <a:bodyPr wrap="none">
            <a:spAutoFit/>
          </a:bodyPr>
          <a:lstStyle/>
          <a:p>
            <a:r>
              <a:rPr lang="en-US" dirty="0"/>
              <a:t>Boeing Phantom Works</a:t>
            </a:r>
          </a:p>
        </p:txBody>
      </p:sp>
    </p:spTree>
    <p:extLst>
      <p:ext uri="{BB962C8B-B14F-4D97-AF65-F5344CB8AC3E}">
        <p14:creationId xmlns:p14="http://schemas.microsoft.com/office/powerpoint/2010/main" val="1864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379936" y="-243699"/>
            <a:ext cx="7358063" cy="1964531"/>
          </a:xfrm>
        </p:spPr>
        <p:txBody>
          <a:bodyPr/>
          <a:lstStyle/>
          <a:p>
            <a:pPr algn="l" rtl="0" eaLnBrk="1" hangingPunct="1">
              <a:defRPr/>
            </a:pPr>
            <a:r>
              <a:rPr lang="en-US" dirty="0" smtClean="0">
                <a:sym typeface="Gill Sans" charset="0"/>
              </a:rPr>
              <a:t>Education</a:t>
            </a:r>
          </a:p>
        </p:txBody>
      </p:sp>
      <p:pic>
        <p:nvPicPr>
          <p:cNvPr id="4198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613" y="1395770"/>
            <a:ext cx="2228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1888" y="3276600"/>
            <a:ext cx="1881215" cy="293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8947" y="3429000"/>
            <a:ext cx="2089225" cy="313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5746" y="5190887"/>
            <a:ext cx="2743201" cy="138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7" name="Group 11"/>
          <p:cNvGrpSpPr>
            <a:grpSpLocks/>
          </p:cNvGrpSpPr>
          <p:nvPr/>
        </p:nvGrpSpPr>
        <p:grpSpPr bwMode="auto">
          <a:xfrm>
            <a:off x="4191000" y="381000"/>
            <a:ext cx="2205986" cy="3315931"/>
            <a:chOff x="1593" y="0"/>
            <a:chExt cx="1662" cy="2420"/>
          </a:xfrm>
        </p:grpSpPr>
        <p:pic>
          <p:nvPicPr>
            <p:cNvPr id="9" name="Pictur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 y="0"/>
              <a:ext cx="1662" cy="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9"/>
            <p:cNvSpPr>
              <a:spLocks/>
            </p:cNvSpPr>
            <p:nvPr/>
          </p:nvSpPr>
          <p:spPr bwMode="auto">
            <a:xfrm>
              <a:off x="1723" y="2213"/>
              <a:ext cx="80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1500">
                  <a:ea typeface="MS PGothic" pitchFamily="34" charset="-128"/>
                </a:rPr>
                <a:t>Immersion</a:t>
              </a:r>
            </a:p>
          </p:txBody>
        </p:sp>
      </p:grpSp>
    </p:spTree>
    <p:extLst>
      <p:ext uri="{BB962C8B-B14F-4D97-AF65-F5344CB8AC3E}">
        <p14:creationId xmlns:p14="http://schemas.microsoft.com/office/powerpoint/2010/main" val="382885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D44890F4-38E8-4B33-84EF-C14A9BE6ED7C}" type="slidenum">
              <a:rPr lang="he-IL" altLang="en-US" smtClean="0"/>
              <a:pPr eaLnBrk="1" hangingPunct="1"/>
              <a:t>2</a:t>
            </a:fld>
            <a:endParaRPr lang="en-US" altLang="en-US" smtClean="0"/>
          </a:p>
        </p:txBody>
      </p:sp>
      <p:sp>
        <p:nvSpPr>
          <p:cNvPr id="437252" name="Rectangle 4"/>
          <p:cNvSpPr>
            <a:spLocks noGrp="1" noChangeArrowheads="1"/>
          </p:cNvSpPr>
          <p:nvPr>
            <p:ph type="ctrTitle"/>
          </p:nvPr>
        </p:nvSpPr>
        <p:spPr/>
        <p:txBody>
          <a:bodyPr/>
          <a:lstStyle/>
          <a:p>
            <a:pPr algn="l" rtl="0" eaLnBrk="1" hangingPunct="1">
              <a:defRPr/>
            </a:pPr>
            <a:r>
              <a:rPr lang="en-US" dirty="0" smtClean="0"/>
              <a:t>Introduction</a:t>
            </a:r>
          </a:p>
        </p:txBody>
      </p:sp>
      <p:sp>
        <p:nvSpPr>
          <p:cNvPr id="4100" name="Rectangle 5"/>
          <p:cNvSpPr>
            <a:spLocks noGrp="1" noChangeArrowheads="1"/>
          </p:cNvSpPr>
          <p:nvPr>
            <p:ph type="subTitle" idx="1"/>
          </p:nvPr>
        </p:nvSpPr>
        <p:spPr/>
        <p:txBody>
          <a:bodyPr/>
          <a:lstStyle/>
          <a:p>
            <a:pPr eaLnBrk="1" hangingPunct="1"/>
            <a:endParaRPr lang="en-US" altLang="en-US" smtClean="0"/>
          </a:p>
        </p:txBody>
      </p:sp>
    </p:spTree>
    <p:extLst>
      <p:ext uri="{BB962C8B-B14F-4D97-AF65-F5344CB8AC3E}">
        <p14:creationId xmlns:p14="http://schemas.microsoft.com/office/powerpoint/2010/main" val="855726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6C8D5B62-04A3-40FF-A34A-8FF332D06D06}" type="slidenum">
              <a:rPr lang="he-IL" altLang="en-US" smtClean="0"/>
              <a:pPr eaLnBrk="1" hangingPunct="1"/>
              <a:t>20</a:t>
            </a:fld>
            <a:endParaRPr lang="en-US" altLang="en-US" smtClean="0"/>
          </a:p>
        </p:txBody>
      </p:sp>
      <p:sp>
        <p:nvSpPr>
          <p:cNvPr id="441346" name="Rectangle 2"/>
          <p:cNvSpPr>
            <a:spLocks noGrp="1" noChangeArrowheads="1"/>
          </p:cNvSpPr>
          <p:nvPr>
            <p:ph type="title"/>
          </p:nvPr>
        </p:nvSpPr>
        <p:spPr/>
        <p:txBody>
          <a:bodyPr/>
          <a:lstStyle/>
          <a:p>
            <a:pPr algn="l" rtl="0" eaLnBrk="1" hangingPunct="1">
              <a:defRPr/>
            </a:pPr>
            <a:r>
              <a:rPr lang="en-US" dirty="0" smtClean="0"/>
              <a:t>Computer haptics</a:t>
            </a:r>
          </a:p>
        </p:txBody>
      </p:sp>
      <p:sp>
        <p:nvSpPr>
          <p:cNvPr id="7172" name="Rectangle 3"/>
          <p:cNvSpPr>
            <a:spLocks noGrp="1" noChangeArrowheads="1"/>
          </p:cNvSpPr>
          <p:nvPr>
            <p:ph type="body" idx="1"/>
          </p:nvPr>
        </p:nvSpPr>
        <p:spPr/>
        <p:txBody>
          <a:bodyPr/>
          <a:lstStyle/>
          <a:p>
            <a:pPr algn="l" rtl="0" eaLnBrk="1" hangingPunct="1"/>
            <a:r>
              <a:rPr lang="en-US" altLang="en-US" dirty="0" smtClean="0"/>
              <a:t>The goal of  haptic rendering is to enable a user to touch, feel, and manipulate virtual/remote objects through a haptic interface</a:t>
            </a:r>
          </a:p>
          <a:p>
            <a:pPr lvl="1" algn="l" rtl="0" eaLnBrk="1" hangingPunct="1"/>
            <a:r>
              <a:rPr lang="en-US" altLang="en-US" dirty="0" smtClean="0"/>
              <a:t>Simple static geometry</a:t>
            </a:r>
          </a:p>
          <a:p>
            <a:pPr lvl="1" algn="l" rtl="0" eaLnBrk="1" hangingPunct="1"/>
            <a:r>
              <a:rPr lang="en-US" altLang="en-US" dirty="0" smtClean="0"/>
              <a:t>Surface texture</a:t>
            </a:r>
          </a:p>
          <a:p>
            <a:pPr lvl="1" algn="l" rtl="0" eaLnBrk="1" hangingPunct="1"/>
            <a:r>
              <a:rPr lang="en-US" altLang="en-US" dirty="0" smtClean="0"/>
              <a:t>Deformable shapes</a:t>
            </a:r>
          </a:p>
          <a:p>
            <a:pPr lvl="1" algn="l" rtl="0" eaLnBrk="1" hangingPunct="1"/>
            <a:r>
              <a:rPr lang="en-US" altLang="en-US" dirty="0" smtClean="0"/>
              <a:t>Dynamic behavior</a:t>
            </a:r>
          </a:p>
          <a:p>
            <a:pPr lvl="1" algn="l" rtl="0" eaLnBrk="1" hangingPunct="1">
              <a:buFontTx/>
              <a:buNone/>
            </a:pPr>
            <a:endParaRPr lang="en-US" altLang="en-US" dirty="0" smtClean="0"/>
          </a:p>
        </p:txBody>
      </p:sp>
      <p:pic>
        <p:nvPicPr>
          <p:cNvPr id="63494" name="Picture 6"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657600"/>
            <a:ext cx="1628775" cy="2095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p:cNvSpPr>
          <p:nvPr/>
        </p:nvSpPr>
        <p:spPr bwMode="auto">
          <a:xfrm>
            <a:off x="488128" y="4474919"/>
            <a:ext cx="54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user</a:t>
            </a:r>
          </a:p>
        </p:txBody>
      </p:sp>
      <p:sp>
        <p:nvSpPr>
          <p:cNvPr id="31747" name="Rectangle 2"/>
          <p:cNvSpPr>
            <a:spLocks/>
          </p:cNvSpPr>
          <p:nvPr/>
        </p:nvSpPr>
        <p:spPr bwMode="auto">
          <a:xfrm>
            <a:off x="2390222" y="4340198"/>
            <a:ext cx="8365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haptic</a:t>
            </a:r>
          </a:p>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device</a:t>
            </a:r>
          </a:p>
        </p:txBody>
      </p:sp>
      <p:sp>
        <p:nvSpPr>
          <p:cNvPr id="31748" name="Rectangle 3"/>
          <p:cNvSpPr>
            <a:spLocks/>
          </p:cNvSpPr>
          <p:nvPr/>
        </p:nvSpPr>
        <p:spPr bwMode="auto">
          <a:xfrm>
            <a:off x="6954821" y="4787550"/>
            <a:ext cx="2348508" cy="91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rtl="0" eaLnBrk="1" hangingPunct="1">
              <a:spcBef>
                <a:spcPct val="0"/>
              </a:spcBef>
              <a:buSzTx/>
              <a:buFontTx/>
              <a:buNone/>
            </a:pPr>
            <a:r>
              <a:rPr lang="en-US" altLang="en-US" sz="2400" dirty="0">
                <a:latin typeface="Myriad Pro" pitchFamily="34" charset="0"/>
                <a:ea typeface="MS PGothic" pitchFamily="34" charset="-128"/>
                <a:sym typeface="Myriad Pro" pitchFamily="34" charset="0"/>
              </a:rPr>
              <a:t>V</a:t>
            </a:r>
            <a:r>
              <a:rPr lang="en-US" altLang="en-US" sz="2400" dirty="0" smtClean="0">
                <a:latin typeface="Myriad Pro" pitchFamily="34" charset="0"/>
                <a:ea typeface="MS PGothic" pitchFamily="34" charset="-128"/>
                <a:sym typeface="Myriad Pro" pitchFamily="34" charset="0"/>
              </a:rPr>
              <a:t>irtual </a:t>
            </a:r>
            <a:endParaRPr lang="en-US" altLang="en-US" sz="2400" dirty="0">
              <a:latin typeface="Myriad Pro" pitchFamily="34" charset="0"/>
              <a:ea typeface="MS PGothic" pitchFamily="34" charset="-128"/>
              <a:sym typeface="Myriad Pro" pitchFamily="34" charset="0"/>
            </a:endParaRPr>
          </a:p>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e</a:t>
            </a:r>
            <a:r>
              <a:rPr lang="en-US" altLang="en-US" sz="2400" dirty="0" smtClean="0">
                <a:latin typeface="Myriad Pro" pitchFamily="34" charset="0"/>
                <a:ea typeface="MS PGothic" pitchFamily="34" charset="-128"/>
                <a:sym typeface="Myriad Pro" pitchFamily="34" charset="0"/>
              </a:rPr>
              <a:t>nvironment rendering algorithm</a:t>
            </a:r>
            <a:endParaRPr lang="en-US" altLang="en-US" sz="2400" dirty="0">
              <a:latin typeface="Myriad Pro" pitchFamily="34" charset="0"/>
              <a:ea typeface="MS PGothic" pitchFamily="34" charset="-128"/>
              <a:sym typeface="Myriad Pro" pitchFamily="34" charset="0"/>
            </a:endParaRPr>
          </a:p>
        </p:txBody>
      </p:sp>
      <p:pic>
        <p:nvPicPr>
          <p:cNvPr id="31749" name="Picture 4"/>
          <p:cNvPicPr>
            <a:picLocks noChangeAspect="1" noChangeArrowheads="1"/>
          </p:cNvPicPr>
          <p:nvPr/>
        </p:nvPicPr>
        <p:blipFill>
          <a:blip r:embed="rId2">
            <a:extLst>
              <a:ext uri="{28A0092B-C50C-407E-A947-70E740481C1C}">
                <a14:useLocalDpi xmlns:a14="http://schemas.microsoft.com/office/drawing/2010/main" val="0"/>
              </a:ext>
            </a:extLst>
          </a:blip>
          <a:srcRect l="20558" t="8931" r="17763" b="25838"/>
          <a:stretch>
            <a:fillRect/>
          </a:stretch>
        </p:blipFill>
        <p:spPr bwMode="auto">
          <a:xfrm>
            <a:off x="7310892" y="2657272"/>
            <a:ext cx="163636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0" name="Oval 5"/>
          <p:cNvSpPr>
            <a:spLocks/>
          </p:cNvSpPr>
          <p:nvPr/>
        </p:nvSpPr>
        <p:spPr bwMode="auto">
          <a:xfrm>
            <a:off x="7373709" y="3013770"/>
            <a:ext cx="160734" cy="160734"/>
          </a:xfrm>
          <a:prstGeom prst="ellipse">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endParaRPr lang="en-US" altLang="en-US" sz="3200">
              <a:solidFill>
                <a:srgbClr val="000000"/>
              </a:solidFill>
            </a:endParaRPr>
          </a:p>
        </p:txBody>
      </p:sp>
      <p:sp>
        <p:nvSpPr>
          <p:cNvPr id="31751" name="Rectangle 6"/>
          <p:cNvSpPr>
            <a:spLocks/>
          </p:cNvSpPr>
          <p:nvPr/>
        </p:nvSpPr>
        <p:spPr bwMode="auto">
          <a:xfrm>
            <a:off x="4046396" y="1575058"/>
            <a:ext cx="31121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smtClean="0">
                <a:latin typeface="Myriad Pro" pitchFamily="34" charset="0"/>
                <a:ea typeface="MS PGothic" pitchFamily="34" charset="-128"/>
                <a:sym typeface="Myriad Pro" pitchFamily="34" charset="0"/>
              </a:rPr>
              <a:t>Sensing of user input:</a:t>
            </a:r>
          </a:p>
          <a:p>
            <a:pPr algn="ctr" rtl="0" eaLnBrk="1" hangingPunct="1">
              <a:spcBef>
                <a:spcPct val="0"/>
              </a:spcBef>
              <a:buSzTx/>
              <a:buFontTx/>
              <a:buNone/>
            </a:pPr>
            <a:r>
              <a:rPr lang="en-US" altLang="en-US" sz="2400" dirty="0">
                <a:latin typeface="Myriad Pro" pitchFamily="34" charset="0"/>
                <a:ea typeface="MS PGothic" pitchFamily="34" charset="-128"/>
                <a:sym typeface="Myriad Pro" pitchFamily="34" charset="0"/>
              </a:rPr>
              <a:t>m</a:t>
            </a:r>
            <a:r>
              <a:rPr lang="en-US" altLang="en-US" sz="2400" dirty="0" smtClean="0">
                <a:latin typeface="Myriad Pro" pitchFamily="34" charset="0"/>
                <a:ea typeface="MS PGothic" pitchFamily="34" charset="-128"/>
                <a:sym typeface="Myriad Pro" pitchFamily="34" charset="0"/>
              </a:rPr>
              <a:t>otion, force, EMG</a:t>
            </a:r>
            <a:endParaRPr lang="en-US" altLang="en-US" sz="2400" dirty="0">
              <a:latin typeface="Myriad Pro" pitchFamily="34" charset="0"/>
              <a:ea typeface="MS PGothic" pitchFamily="34" charset="-128"/>
              <a:sym typeface="Myriad Pro" pitchFamily="34" charset="0"/>
            </a:endParaRPr>
          </a:p>
        </p:txBody>
      </p:sp>
      <p:grpSp>
        <p:nvGrpSpPr>
          <p:cNvPr id="31752" name="Group 9"/>
          <p:cNvGrpSpPr>
            <a:grpSpLocks/>
          </p:cNvGrpSpPr>
          <p:nvPr/>
        </p:nvGrpSpPr>
        <p:grpSpPr bwMode="auto">
          <a:xfrm>
            <a:off x="4955977" y="3094137"/>
            <a:ext cx="1374056" cy="1089422"/>
            <a:chOff x="0" y="0"/>
            <a:chExt cx="1231" cy="976"/>
          </a:xfrm>
        </p:grpSpPr>
        <p:sp>
          <p:nvSpPr>
            <p:cNvPr id="31755" name="Freeform 7"/>
            <p:cNvSpPr>
              <a:spLocks/>
            </p:cNvSpPr>
            <p:nvPr/>
          </p:nvSpPr>
          <p:spPr bwMode="auto">
            <a:xfrm>
              <a:off x="1" y="0"/>
              <a:ext cx="1230" cy="302"/>
            </a:xfrm>
            <a:custGeom>
              <a:avLst/>
              <a:gdLst>
                <a:gd name="T0" fmla="*/ 0 w 21600"/>
                <a:gd name="T1" fmla="*/ 0 h 21098"/>
                <a:gd name="T2" fmla="*/ 0 w 21600"/>
                <a:gd name="T3" fmla="*/ 0 h 21098"/>
                <a:gd name="T4" fmla="*/ 0 w 21600"/>
                <a:gd name="T5" fmla="*/ 0 h 21098"/>
                <a:gd name="T6" fmla="*/ 0 60000 65536"/>
                <a:gd name="T7" fmla="*/ 0 60000 65536"/>
                <a:gd name="T8" fmla="*/ 0 60000 65536"/>
              </a:gdLst>
              <a:ahLst/>
              <a:cxnLst>
                <a:cxn ang="T6">
                  <a:pos x="T0" y="T1"/>
                </a:cxn>
                <a:cxn ang="T7">
                  <a:pos x="T2" y="T3"/>
                </a:cxn>
                <a:cxn ang="T8">
                  <a:pos x="T4" y="T5"/>
                </a:cxn>
              </a:cxnLst>
              <a:rect l="0" t="0" r="r" b="b"/>
              <a:pathLst>
                <a:path w="21600" h="21098">
                  <a:moveTo>
                    <a:pt x="0" y="21098"/>
                  </a:moveTo>
                  <a:cubicBezTo>
                    <a:pt x="2245" y="8725"/>
                    <a:pt x="5543" y="-502"/>
                    <a:pt x="10422" y="21"/>
                  </a:cubicBezTo>
                  <a:cubicBezTo>
                    <a:pt x="15421" y="556"/>
                    <a:pt x="17859" y="4864"/>
                    <a:pt x="21600" y="21098"/>
                  </a:cubicBezTo>
                </a:path>
              </a:pathLst>
            </a:custGeom>
            <a:noFill/>
            <a:ln w="76200" cap="flat">
              <a:solidFill>
                <a:srgbClr val="AE00F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200"/>
            </a:p>
          </p:txBody>
        </p:sp>
        <p:sp>
          <p:nvSpPr>
            <p:cNvPr id="31756" name="Freeform 8"/>
            <p:cNvSpPr>
              <a:spLocks/>
            </p:cNvSpPr>
            <p:nvPr/>
          </p:nvSpPr>
          <p:spPr bwMode="auto">
            <a:xfrm rot="10800000">
              <a:off x="0" y="673"/>
              <a:ext cx="1230" cy="303"/>
            </a:xfrm>
            <a:custGeom>
              <a:avLst/>
              <a:gdLst>
                <a:gd name="T0" fmla="*/ 0 w 21600"/>
                <a:gd name="T1" fmla="*/ 0 h 21098"/>
                <a:gd name="T2" fmla="*/ 0 w 21600"/>
                <a:gd name="T3" fmla="*/ 0 h 21098"/>
                <a:gd name="T4" fmla="*/ 0 w 21600"/>
                <a:gd name="T5" fmla="*/ 0 h 21098"/>
                <a:gd name="T6" fmla="*/ 0 60000 65536"/>
                <a:gd name="T7" fmla="*/ 0 60000 65536"/>
                <a:gd name="T8" fmla="*/ 0 60000 65536"/>
              </a:gdLst>
              <a:ahLst/>
              <a:cxnLst>
                <a:cxn ang="T6">
                  <a:pos x="T0" y="T1"/>
                </a:cxn>
                <a:cxn ang="T7">
                  <a:pos x="T2" y="T3"/>
                </a:cxn>
                <a:cxn ang="T8">
                  <a:pos x="T4" y="T5"/>
                </a:cxn>
              </a:cxnLst>
              <a:rect l="0" t="0" r="r" b="b"/>
              <a:pathLst>
                <a:path w="21600" h="21098">
                  <a:moveTo>
                    <a:pt x="0" y="21098"/>
                  </a:moveTo>
                  <a:cubicBezTo>
                    <a:pt x="2245" y="8725"/>
                    <a:pt x="5543" y="-502"/>
                    <a:pt x="10422" y="21"/>
                  </a:cubicBezTo>
                  <a:cubicBezTo>
                    <a:pt x="15421" y="556"/>
                    <a:pt x="17860" y="4864"/>
                    <a:pt x="21600" y="21098"/>
                  </a:cubicBezTo>
                </a:path>
              </a:pathLst>
            </a:custGeom>
            <a:noFill/>
            <a:ln w="76200" cap="flat">
              <a:solidFill>
                <a:srgbClr val="AE00F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200"/>
            </a:p>
          </p:txBody>
        </p:sp>
      </p:grpSp>
      <p:pic>
        <p:nvPicPr>
          <p:cNvPr id="3175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1005706"/>
            <a:ext cx="4420195" cy="3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4" name="Oval 11"/>
          <p:cNvSpPr>
            <a:spLocks/>
          </p:cNvSpPr>
          <p:nvPr/>
        </p:nvSpPr>
        <p:spPr bwMode="auto">
          <a:xfrm>
            <a:off x="2946797" y="3420070"/>
            <a:ext cx="160734" cy="160734"/>
          </a:xfrm>
          <a:prstGeom prst="ellipse">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endParaRPr lang="en-US" altLang="en-US" sz="3200">
              <a:solidFill>
                <a:srgbClr val="000000"/>
              </a:solidFill>
            </a:endParaRPr>
          </a:p>
        </p:txBody>
      </p:sp>
      <p:sp>
        <p:nvSpPr>
          <p:cNvPr id="2" name="Title 1"/>
          <p:cNvSpPr>
            <a:spLocks noGrp="1"/>
          </p:cNvSpPr>
          <p:nvPr>
            <p:ph type="title"/>
          </p:nvPr>
        </p:nvSpPr>
        <p:spPr>
          <a:xfrm>
            <a:off x="152400" y="105974"/>
            <a:ext cx="7848600" cy="1143000"/>
          </a:xfrm>
        </p:spPr>
        <p:txBody>
          <a:bodyPr/>
          <a:lstStyle/>
          <a:p>
            <a:pPr algn="l" rtl="0"/>
            <a:r>
              <a:rPr lang="en-US" dirty="0" smtClean="0"/>
              <a:t>Haptic loop – virtual reality</a:t>
            </a:r>
            <a:endParaRPr lang="en-US" dirty="0"/>
          </a:p>
        </p:txBody>
      </p:sp>
      <p:sp>
        <p:nvSpPr>
          <p:cNvPr id="15" name="Rectangle 6"/>
          <p:cNvSpPr>
            <a:spLocks/>
          </p:cNvSpPr>
          <p:nvPr/>
        </p:nvSpPr>
        <p:spPr bwMode="auto">
          <a:xfrm>
            <a:off x="4076700" y="4590382"/>
            <a:ext cx="311216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smtClean="0">
                <a:latin typeface="Myriad Pro" pitchFamily="34" charset="0"/>
                <a:ea typeface="MS PGothic" pitchFamily="34" charset="-128"/>
                <a:sym typeface="Myriad Pro" pitchFamily="34" charset="0"/>
              </a:rPr>
              <a:t>Actuation to convey touch information:</a:t>
            </a:r>
          </a:p>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k</a:t>
            </a:r>
            <a:r>
              <a:rPr lang="en-US" altLang="en-US" sz="2400" dirty="0" smtClean="0">
                <a:latin typeface="Myriad Pro" pitchFamily="34" charset="0"/>
                <a:ea typeface="MS PGothic" pitchFamily="34" charset="-128"/>
                <a:sym typeface="Myriad Pro" pitchFamily="34" charset="0"/>
              </a:rPr>
              <a:t>inesthetic, tactile</a:t>
            </a:r>
            <a:endParaRPr lang="en-US" altLang="en-US" sz="2400" dirty="0">
              <a:latin typeface="Myriad Pro" pitchFamily="34" charset="0"/>
              <a:ea typeface="MS PGothic" pitchFamily="34" charset="-128"/>
              <a:sym typeface="Myriad Pro" pitchFamily="34" charset="0"/>
            </a:endParaRPr>
          </a:p>
        </p:txBody>
      </p:sp>
    </p:spTree>
    <p:extLst>
      <p:ext uri="{BB962C8B-B14F-4D97-AF65-F5344CB8AC3E}">
        <p14:creationId xmlns:p14="http://schemas.microsoft.com/office/powerpoint/2010/main" val="2264905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p:cNvSpPr>
          <p:nvPr/>
        </p:nvSpPr>
        <p:spPr bwMode="auto">
          <a:xfrm>
            <a:off x="488128" y="4474919"/>
            <a:ext cx="54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user</a:t>
            </a:r>
          </a:p>
        </p:txBody>
      </p:sp>
      <p:sp>
        <p:nvSpPr>
          <p:cNvPr id="31747" name="Rectangle 2"/>
          <p:cNvSpPr>
            <a:spLocks/>
          </p:cNvSpPr>
          <p:nvPr/>
        </p:nvSpPr>
        <p:spPr bwMode="auto">
          <a:xfrm>
            <a:off x="2390222" y="4340198"/>
            <a:ext cx="8365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haptic</a:t>
            </a:r>
          </a:p>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device</a:t>
            </a:r>
          </a:p>
        </p:txBody>
      </p:sp>
      <p:sp>
        <p:nvSpPr>
          <p:cNvPr id="31748" name="Rectangle 3"/>
          <p:cNvSpPr>
            <a:spLocks/>
          </p:cNvSpPr>
          <p:nvPr/>
        </p:nvSpPr>
        <p:spPr bwMode="auto">
          <a:xfrm>
            <a:off x="7010400" y="4635292"/>
            <a:ext cx="2348508" cy="91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rtl="0" eaLnBrk="1" hangingPunct="1">
              <a:spcBef>
                <a:spcPct val="0"/>
              </a:spcBef>
              <a:buSzTx/>
              <a:buFontTx/>
              <a:buNone/>
            </a:pPr>
            <a:r>
              <a:rPr lang="en-US" altLang="en-US" sz="2400" dirty="0" smtClean="0">
                <a:latin typeface="Myriad Pro" pitchFamily="34" charset="0"/>
                <a:ea typeface="MS PGothic" pitchFamily="34" charset="-128"/>
                <a:sym typeface="Myriad Pro" pitchFamily="34" charset="0"/>
              </a:rPr>
              <a:t>Teleoperated</a:t>
            </a:r>
            <a:endParaRPr lang="en-US" altLang="en-US" sz="2400" dirty="0">
              <a:latin typeface="Myriad Pro" pitchFamily="34" charset="0"/>
              <a:ea typeface="MS PGothic" pitchFamily="34" charset="-128"/>
              <a:sym typeface="Myriad Pro" pitchFamily="34" charset="0"/>
            </a:endParaRPr>
          </a:p>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e</a:t>
            </a:r>
            <a:r>
              <a:rPr lang="en-US" altLang="en-US" sz="2400" dirty="0" smtClean="0">
                <a:latin typeface="Myriad Pro" pitchFamily="34" charset="0"/>
                <a:ea typeface="MS PGothic" pitchFamily="34" charset="-128"/>
                <a:sym typeface="Myriad Pro" pitchFamily="34" charset="0"/>
              </a:rPr>
              <a:t>nvironment sensing</a:t>
            </a:r>
            <a:endParaRPr lang="en-US" altLang="en-US" sz="2400" dirty="0">
              <a:latin typeface="Myriad Pro" pitchFamily="34" charset="0"/>
              <a:ea typeface="MS PGothic" pitchFamily="34" charset="-128"/>
              <a:sym typeface="Myriad Pro" pitchFamily="34" charset="0"/>
            </a:endParaRPr>
          </a:p>
        </p:txBody>
      </p:sp>
      <p:sp>
        <p:nvSpPr>
          <p:cNvPr id="31751" name="Rectangle 6"/>
          <p:cNvSpPr>
            <a:spLocks/>
          </p:cNvSpPr>
          <p:nvPr/>
        </p:nvSpPr>
        <p:spPr bwMode="auto">
          <a:xfrm>
            <a:off x="4046396" y="1575058"/>
            <a:ext cx="31121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smtClean="0">
                <a:latin typeface="Myriad Pro" pitchFamily="34" charset="0"/>
                <a:ea typeface="MS PGothic" pitchFamily="34" charset="-128"/>
                <a:sym typeface="Myriad Pro" pitchFamily="34" charset="0"/>
              </a:rPr>
              <a:t>Sensing of user input:</a:t>
            </a:r>
          </a:p>
          <a:p>
            <a:pPr algn="ctr" rtl="0" eaLnBrk="1" hangingPunct="1">
              <a:spcBef>
                <a:spcPct val="0"/>
              </a:spcBef>
              <a:buSzTx/>
              <a:buFontTx/>
              <a:buNone/>
            </a:pPr>
            <a:r>
              <a:rPr lang="en-US" altLang="en-US" sz="2400" dirty="0">
                <a:latin typeface="Myriad Pro" pitchFamily="34" charset="0"/>
                <a:ea typeface="MS PGothic" pitchFamily="34" charset="-128"/>
                <a:sym typeface="Myriad Pro" pitchFamily="34" charset="0"/>
              </a:rPr>
              <a:t>m</a:t>
            </a:r>
            <a:r>
              <a:rPr lang="en-US" altLang="en-US" sz="2400" dirty="0" smtClean="0">
                <a:latin typeface="Myriad Pro" pitchFamily="34" charset="0"/>
                <a:ea typeface="MS PGothic" pitchFamily="34" charset="-128"/>
                <a:sym typeface="Myriad Pro" pitchFamily="34" charset="0"/>
              </a:rPr>
              <a:t>otion, force, EMG</a:t>
            </a:r>
            <a:endParaRPr lang="en-US" altLang="en-US" sz="2400" dirty="0">
              <a:latin typeface="Myriad Pro" pitchFamily="34" charset="0"/>
              <a:ea typeface="MS PGothic" pitchFamily="34" charset="-128"/>
              <a:sym typeface="Myriad Pro" pitchFamily="34" charset="0"/>
            </a:endParaRPr>
          </a:p>
        </p:txBody>
      </p:sp>
      <p:grpSp>
        <p:nvGrpSpPr>
          <p:cNvPr id="31752" name="Group 9"/>
          <p:cNvGrpSpPr>
            <a:grpSpLocks/>
          </p:cNvGrpSpPr>
          <p:nvPr/>
        </p:nvGrpSpPr>
        <p:grpSpPr bwMode="auto">
          <a:xfrm>
            <a:off x="4955977" y="3094137"/>
            <a:ext cx="1374056" cy="1089422"/>
            <a:chOff x="0" y="0"/>
            <a:chExt cx="1231" cy="976"/>
          </a:xfrm>
        </p:grpSpPr>
        <p:sp>
          <p:nvSpPr>
            <p:cNvPr id="31755" name="Freeform 7"/>
            <p:cNvSpPr>
              <a:spLocks/>
            </p:cNvSpPr>
            <p:nvPr/>
          </p:nvSpPr>
          <p:spPr bwMode="auto">
            <a:xfrm>
              <a:off x="1" y="0"/>
              <a:ext cx="1230" cy="302"/>
            </a:xfrm>
            <a:custGeom>
              <a:avLst/>
              <a:gdLst>
                <a:gd name="T0" fmla="*/ 0 w 21600"/>
                <a:gd name="T1" fmla="*/ 0 h 21098"/>
                <a:gd name="T2" fmla="*/ 0 w 21600"/>
                <a:gd name="T3" fmla="*/ 0 h 21098"/>
                <a:gd name="T4" fmla="*/ 0 w 21600"/>
                <a:gd name="T5" fmla="*/ 0 h 21098"/>
                <a:gd name="T6" fmla="*/ 0 60000 65536"/>
                <a:gd name="T7" fmla="*/ 0 60000 65536"/>
                <a:gd name="T8" fmla="*/ 0 60000 65536"/>
              </a:gdLst>
              <a:ahLst/>
              <a:cxnLst>
                <a:cxn ang="T6">
                  <a:pos x="T0" y="T1"/>
                </a:cxn>
                <a:cxn ang="T7">
                  <a:pos x="T2" y="T3"/>
                </a:cxn>
                <a:cxn ang="T8">
                  <a:pos x="T4" y="T5"/>
                </a:cxn>
              </a:cxnLst>
              <a:rect l="0" t="0" r="r" b="b"/>
              <a:pathLst>
                <a:path w="21600" h="21098">
                  <a:moveTo>
                    <a:pt x="0" y="21098"/>
                  </a:moveTo>
                  <a:cubicBezTo>
                    <a:pt x="2245" y="8725"/>
                    <a:pt x="5543" y="-502"/>
                    <a:pt x="10422" y="21"/>
                  </a:cubicBezTo>
                  <a:cubicBezTo>
                    <a:pt x="15421" y="556"/>
                    <a:pt x="17859" y="4864"/>
                    <a:pt x="21600" y="21098"/>
                  </a:cubicBezTo>
                </a:path>
              </a:pathLst>
            </a:custGeom>
            <a:noFill/>
            <a:ln w="76200" cap="flat">
              <a:solidFill>
                <a:srgbClr val="AE00F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200"/>
            </a:p>
          </p:txBody>
        </p:sp>
        <p:sp>
          <p:nvSpPr>
            <p:cNvPr id="31756" name="Freeform 8"/>
            <p:cNvSpPr>
              <a:spLocks/>
            </p:cNvSpPr>
            <p:nvPr/>
          </p:nvSpPr>
          <p:spPr bwMode="auto">
            <a:xfrm rot="10800000">
              <a:off x="0" y="673"/>
              <a:ext cx="1230" cy="303"/>
            </a:xfrm>
            <a:custGeom>
              <a:avLst/>
              <a:gdLst>
                <a:gd name="T0" fmla="*/ 0 w 21600"/>
                <a:gd name="T1" fmla="*/ 0 h 21098"/>
                <a:gd name="T2" fmla="*/ 0 w 21600"/>
                <a:gd name="T3" fmla="*/ 0 h 21098"/>
                <a:gd name="T4" fmla="*/ 0 w 21600"/>
                <a:gd name="T5" fmla="*/ 0 h 21098"/>
                <a:gd name="T6" fmla="*/ 0 60000 65536"/>
                <a:gd name="T7" fmla="*/ 0 60000 65536"/>
                <a:gd name="T8" fmla="*/ 0 60000 65536"/>
              </a:gdLst>
              <a:ahLst/>
              <a:cxnLst>
                <a:cxn ang="T6">
                  <a:pos x="T0" y="T1"/>
                </a:cxn>
                <a:cxn ang="T7">
                  <a:pos x="T2" y="T3"/>
                </a:cxn>
                <a:cxn ang="T8">
                  <a:pos x="T4" y="T5"/>
                </a:cxn>
              </a:cxnLst>
              <a:rect l="0" t="0" r="r" b="b"/>
              <a:pathLst>
                <a:path w="21600" h="21098">
                  <a:moveTo>
                    <a:pt x="0" y="21098"/>
                  </a:moveTo>
                  <a:cubicBezTo>
                    <a:pt x="2245" y="8725"/>
                    <a:pt x="5543" y="-502"/>
                    <a:pt x="10422" y="21"/>
                  </a:cubicBezTo>
                  <a:cubicBezTo>
                    <a:pt x="15421" y="556"/>
                    <a:pt x="17860" y="4864"/>
                    <a:pt x="21600" y="21098"/>
                  </a:cubicBezTo>
                </a:path>
              </a:pathLst>
            </a:custGeom>
            <a:noFill/>
            <a:ln w="76200" cap="flat">
              <a:solidFill>
                <a:srgbClr val="AE00F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200"/>
            </a:p>
          </p:txBody>
        </p:sp>
      </p:grpSp>
      <p:pic>
        <p:nvPicPr>
          <p:cNvPr id="31753"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8" y="1005706"/>
            <a:ext cx="4420195" cy="3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4" name="Oval 11"/>
          <p:cNvSpPr>
            <a:spLocks/>
          </p:cNvSpPr>
          <p:nvPr/>
        </p:nvSpPr>
        <p:spPr bwMode="auto">
          <a:xfrm>
            <a:off x="2946797" y="3420070"/>
            <a:ext cx="160734" cy="160734"/>
          </a:xfrm>
          <a:prstGeom prst="ellipse">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endParaRPr lang="en-US" altLang="en-US" sz="3200">
              <a:solidFill>
                <a:srgbClr val="000000"/>
              </a:solidFill>
            </a:endParaRPr>
          </a:p>
        </p:txBody>
      </p:sp>
      <p:sp>
        <p:nvSpPr>
          <p:cNvPr id="2" name="Title 1"/>
          <p:cNvSpPr>
            <a:spLocks noGrp="1"/>
          </p:cNvSpPr>
          <p:nvPr>
            <p:ph type="title"/>
          </p:nvPr>
        </p:nvSpPr>
        <p:spPr>
          <a:xfrm>
            <a:off x="152400" y="105974"/>
            <a:ext cx="7848600" cy="1143000"/>
          </a:xfrm>
        </p:spPr>
        <p:txBody>
          <a:bodyPr/>
          <a:lstStyle/>
          <a:p>
            <a:pPr algn="l" rtl="0"/>
            <a:r>
              <a:rPr lang="en-US" dirty="0" smtClean="0"/>
              <a:t>Haptic loop – teleoperation</a:t>
            </a:r>
            <a:endParaRPr lang="en-US" dirty="0"/>
          </a:p>
        </p:txBody>
      </p:sp>
      <p:sp>
        <p:nvSpPr>
          <p:cNvPr id="15" name="Rectangle 6"/>
          <p:cNvSpPr>
            <a:spLocks/>
          </p:cNvSpPr>
          <p:nvPr/>
        </p:nvSpPr>
        <p:spPr bwMode="auto">
          <a:xfrm>
            <a:off x="4076700" y="4590382"/>
            <a:ext cx="311216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400" dirty="0" smtClean="0">
                <a:latin typeface="Myriad Pro" pitchFamily="34" charset="0"/>
                <a:ea typeface="MS PGothic" pitchFamily="34" charset="-128"/>
                <a:sym typeface="Myriad Pro" pitchFamily="34" charset="0"/>
              </a:rPr>
              <a:t>Actuation to convey touch information:</a:t>
            </a:r>
          </a:p>
          <a:p>
            <a:pPr algn="ctr" eaLnBrk="1" hangingPunct="1">
              <a:spcBef>
                <a:spcPct val="0"/>
              </a:spcBef>
              <a:buSzTx/>
              <a:buFontTx/>
              <a:buNone/>
            </a:pPr>
            <a:r>
              <a:rPr lang="en-US" altLang="en-US" sz="2400" dirty="0">
                <a:latin typeface="Myriad Pro" pitchFamily="34" charset="0"/>
                <a:ea typeface="MS PGothic" pitchFamily="34" charset="-128"/>
                <a:sym typeface="Myriad Pro" pitchFamily="34" charset="0"/>
              </a:rPr>
              <a:t>k</a:t>
            </a:r>
            <a:r>
              <a:rPr lang="en-US" altLang="en-US" sz="2400" dirty="0" smtClean="0">
                <a:latin typeface="Myriad Pro" pitchFamily="34" charset="0"/>
                <a:ea typeface="MS PGothic" pitchFamily="34" charset="-128"/>
                <a:sym typeface="Myriad Pro" pitchFamily="34" charset="0"/>
              </a:rPr>
              <a:t>inesthetic, tactile</a:t>
            </a:r>
            <a:endParaRPr lang="en-US" altLang="en-US" sz="2400" dirty="0">
              <a:latin typeface="Myriad Pro" pitchFamily="34" charset="0"/>
              <a:ea typeface="MS PGothic" pitchFamily="34" charset="-128"/>
              <a:sym typeface="Myriad Pro" pitchFamily="34" charset="0"/>
            </a:endParaRPr>
          </a:p>
        </p:txBody>
      </p:sp>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222" y="2373739"/>
            <a:ext cx="1867555" cy="20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 name="Oval 10"/>
          <p:cNvSpPr>
            <a:spLocks/>
          </p:cNvSpPr>
          <p:nvPr/>
        </p:nvSpPr>
        <p:spPr bwMode="auto">
          <a:xfrm>
            <a:off x="8438555" y="3420070"/>
            <a:ext cx="160734" cy="160734"/>
          </a:xfrm>
          <a:prstGeom prst="ellipse">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endParaRPr lang="en-US" altLang="en-US" sz="3200">
              <a:solidFill>
                <a:srgbClr val="000000"/>
              </a:solidFill>
            </a:endParaRPr>
          </a:p>
        </p:txBody>
      </p:sp>
    </p:spTree>
    <p:extLst>
      <p:ext uri="{BB962C8B-B14F-4D97-AF65-F5344CB8AC3E}">
        <p14:creationId xmlns:p14="http://schemas.microsoft.com/office/powerpoint/2010/main" val="142997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07924C46-370C-4FCA-9CB4-CD3265B5E1D4}" type="slidenum">
              <a:rPr lang="he-IL" altLang="en-US" smtClean="0"/>
              <a:pPr eaLnBrk="1" hangingPunct="1"/>
              <a:t>23</a:t>
            </a:fld>
            <a:endParaRPr lang="en-US" altLang="en-US" smtClean="0"/>
          </a:p>
        </p:txBody>
      </p:sp>
      <p:sp>
        <p:nvSpPr>
          <p:cNvPr id="448514" name="Rectangle 2"/>
          <p:cNvSpPr>
            <a:spLocks noGrp="1" noChangeArrowheads="1"/>
          </p:cNvSpPr>
          <p:nvPr>
            <p:ph type="title"/>
          </p:nvPr>
        </p:nvSpPr>
        <p:spPr/>
        <p:txBody>
          <a:bodyPr/>
          <a:lstStyle/>
          <a:p>
            <a:pPr algn="l" rtl="0" eaLnBrk="1" hangingPunct="1">
              <a:defRPr/>
            </a:pPr>
            <a:r>
              <a:rPr lang="en-US" smtClean="0"/>
              <a:t>Multidisciplinary haptics</a:t>
            </a:r>
          </a:p>
        </p:txBody>
      </p:sp>
      <p:sp>
        <p:nvSpPr>
          <p:cNvPr id="10244" name="Rectangle 3"/>
          <p:cNvSpPr>
            <a:spLocks noGrp="1" noChangeArrowheads="1"/>
          </p:cNvSpPr>
          <p:nvPr>
            <p:ph type="body" idx="1"/>
          </p:nvPr>
        </p:nvSpPr>
        <p:spPr>
          <a:xfrm>
            <a:off x="207264" y="1295400"/>
            <a:ext cx="6096000" cy="4525963"/>
          </a:xfrm>
        </p:spPr>
        <p:txBody>
          <a:bodyPr/>
          <a:lstStyle/>
          <a:p>
            <a:pPr marL="0" indent="0" algn="l" rtl="0" eaLnBrk="1" hangingPunct="1">
              <a:buNone/>
            </a:pPr>
            <a:r>
              <a:rPr lang="en-US" altLang="en-US" dirty="0" smtClean="0"/>
              <a:t>Robotics and </a:t>
            </a:r>
            <a:r>
              <a:rPr lang="en-US" altLang="en-US" dirty="0" err="1" smtClean="0"/>
              <a:t>telerobotics</a:t>
            </a:r>
            <a:endParaRPr lang="en-US" altLang="en-US" dirty="0" smtClean="0"/>
          </a:p>
          <a:p>
            <a:pPr marL="0" indent="0" algn="l" rtl="0" eaLnBrk="1" hangingPunct="1">
              <a:buNone/>
            </a:pPr>
            <a:endParaRPr lang="en-US" altLang="en-US" sz="2000" dirty="0"/>
          </a:p>
          <a:p>
            <a:pPr marL="0" indent="0" algn="l" rtl="0" eaLnBrk="1" hangingPunct="1">
              <a:buNone/>
            </a:pPr>
            <a:r>
              <a:rPr lang="en-US" altLang="en-US" dirty="0" smtClean="0"/>
              <a:t>Computational geometry and computer graphics</a:t>
            </a:r>
          </a:p>
          <a:p>
            <a:pPr marL="0" indent="0" algn="l" rtl="0" eaLnBrk="1" hangingPunct="1">
              <a:buNone/>
            </a:pPr>
            <a:endParaRPr lang="en-US" altLang="en-US" sz="2000" dirty="0" smtClean="0"/>
          </a:p>
          <a:p>
            <a:pPr marL="0" indent="0" algn="l" rtl="0" eaLnBrk="1" hangingPunct="1">
              <a:buNone/>
            </a:pPr>
            <a:r>
              <a:rPr lang="en-US" altLang="en-US" dirty="0" err="1" smtClean="0"/>
              <a:t>Psychophisics</a:t>
            </a:r>
            <a:r>
              <a:rPr lang="en-US" altLang="en-US" dirty="0" smtClean="0"/>
              <a:t>, cognitive sciences, and neuroscience</a:t>
            </a:r>
          </a:p>
        </p:txBody>
      </p:sp>
      <p:pic>
        <p:nvPicPr>
          <p:cNvPr id="3" name="Picture 2"/>
          <p:cNvPicPr>
            <a:picLocks noChangeAspect="1"/>
          </p:cNvPicPr>
          <p:nvPr/>
        </p:nvPicPr>
        <p:blipFill>
          <a:blip r:embed="rId3"/>
          <a:stretch>
            <a:fillRect/>
          </a:stretch>
        </p:blipFill>
        <p:spPr>
          <a:xfrm>
            <a:off x="6400800" y="4724400"/>
            <a:ext cx="2504913" cy="1835150"/>
          </a:xfrm>
          <a:prstGeom prst="rect">
            <a:avLst/>
          </a:prstGeom>
        </p:spPr>
      </p:pic>
      <p:sp>
        <p:nvSpPr>
          <p:cNvPr id="8" name="Rectangle 3"/>
          <p:cNvSpPr txBox="1">
            <a:spLocks noChangeArrowheads="1"/>
          </p:cNvSpPr>
          <p:nvPr/>
        </p:nvSpPr>
        <p:spPr bwMode="auto">
          <a:xfrm>
            <a:off x="5995416" y="1356519"/>
            <a:ext cx="291029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a:lstStyle>
          <a:p>
            <a:pPr marL="0" indent="0" algn="r" eaLnBrk="1" hangingPunct="1">
              <a:buNone/>
            </a:pPr>
            <a:r>
              <a:rPr lang="en-US" altLang="en-US" kern="0" dirty="0" smtClean="0">
                <a:solidFill>
                  <a:srgbClr val="9900FF"/>
                </a:solidFill>
              </a:rPr>
              <a:t>Design </a:t>
            </a:r>
          </a:p>
          <a:p>
            <a:pPr marL="0" indent="0" algn="r" eaLnBrk="1" hangingPunct="1">
              <a:buNone/>
            </a:pPr>
            <a:endParaRPr lang="en-US" altLang="en-US" sz="1800" kern="0" dirty="0" smtClean="0">
              <a:solidFill>
                <a:srgbClr val="9900FF"/>
              </a:solidFill>
            </a:endParaRPr>
          </a:p>
          <a:p>
            <a:pPr marL="0" indent="0" algn="r" eaLnBrk="1" hangingPunct="1">
              <a:buNone/>
            </a:pPr>
            <a:r>
              <a:rPr lang="en-US" altLang="en-US" kern="0" dirty="0" smtClean="0">
                <a:solidFill>
                  <a:srgbClr val="9900FF"/>
                </a:solidFill>
              </a:rPr>
              <a:t>Algorithms</a:t>
            </a:r>
          </a:p>
          <a:p>
            <a:pPr algn="r" eaLnBrk="1" hangingPunct="1"/>
            <a:endParaRPr lang="en-US" altLang="en-US" sz="1400" kern="0" dirty="0" smtClean="0">
              <a:solidFill>
                <a:srgbClr val="9900FF"/>
              </a:solidFill>
            </a:endParaRPr>
          </a:p>
          <a:p>
            <a:pPr algn="r" eaLnBrk="1" hangingPunct="1"/>
            <a:endParaRPr lang="en-US" altLang="en-US" kern="0" dirty="0">
              <a:solidFill>
                <a:srgbClr val="9900FF"/>
              </a:solidFill>
            </a:endParaRPr>
          </a:p>
          <a:p>
            <a:pPr marL="0" indent="0" algn="r" eaLnBrk="1" hangingPunct="1">
              <a:buNone/>
            </a:pPr>
            <a:r>
              <a:rPr lang="en-US" altLang="en-US" kern="0" dirty="0" smtClean="0">
                <a:solidFill>
                  <a:srgbClr val="9900FF"/>
                </a:solidFill>
              </a:rPr>
              <a:t>Requirements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E55D755E-A41A-4C98-83DA-0093DF045A1F}" type="slidenum">
              <a:rPr lang="he-IL" altLang="en-US" smtClean="0"/>
              <a:pPr eaLnBrk="1" hangingPunct="1"/>
              <a:t>24</a:t>
            </a:fld>
            <a:endParaRPr lang="en-US" altLang="en-US" smtClean="0"/>
          </a:p>
        </p:txBody>
      </p:sp>
      <p:sp>
        <p:nvSpPr>
          <p:cNvPr id="446466" name="Rectangle 2"/>
          <p:cNvSpPr>
            <a:spLocks noGrp="1" noChangeArrowheads="1"/>
          </p:cNvSpPr>
          <p:nvPr>
            <p:ph type="title"/>
          </p:nvPr>
        </p:nvSpPr>
        <p:spPr/>
        <p:txBody>
          <a:bodyPr/>
          <a:lstStyle/>
          <a:p>
            <a:pPr algn="l" rtl="0" eaLnBrk="1" hangingPunct="1">
              <a:defRPr/>
            </a:pPr>
            <a:r>
              <a:rPr lang="en-US" sz="4000" smtClean="0"/>
              <a:t>Virtual reality application structure</a:t>
            </a:r>
          </a:p>
        </p:txBody>
      </p:sp>
      <p:pic>
        <p:nvPicPr>
          <p:cNvPr id="13316"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4052888"/>
            <a:ext cx="8229600" cy="1981200"/>
          </a:xfrm>
        </p:spPr>
      </p:pic>
      <p:sp>
        <p:nvSpPr>
          <p:cNvPr id="13317" name="Text Box 9"/>
          <p:cNvSpPr txBox="1">
            <a:spLocks noChangeArrowheads="1"/>
          </p:cNvSpPr>
          <p:nvPr/>
        </p:nvSpPr>
        <p:spPr bwMode="auto">
          <a:xfrm>
            <a:off x="5334000" y="391477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l" rtl="0" eaLnBrk="1" hangingPunct="1">
              <a:spcBef>
                <a:spcPct val="50000"/>
              </a:spcBef>
            </a:pPr>
            <a:r>
              <a:rPr lang="en-US" altLang="en-US"/>
              <a:t>30Hz</a:t>
            </a:r>
          </a:p>
        </p:txBody>
      </p:sp>
      <p:sp>
        <p:nvSpPr>
          <p:cNvPr id="13318" name="Rectangle 10"/>
          <p:cNvSpPr>
            <a:spLocks noChangeArrowheads="1"/>
          </p:cNvSpPr>
          <p:nvPr/>
        </p:nvSpPr>
        <p:spPr bwMode="auto">
          <a:xfrm>
            <a:off x="5308600" y="5881688"/>
            <a:ext cx="74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1KHz</a:t>
            </a:r>
          </a:p>
        </p:txBody>
      </p:sp>
      <p:sp>
        <p:nvSpPr>
          <p:cNvPr id="13319" name="Text Box 11"/>
          <p:cNvSpPr txBox="1">
            <a:spLocks noChangeArrowheads="1"/>
          </p:cNvSpPr>
          <p:nvPr/>
        </p:nvSpPr>
        <p:spPr bwMode="auto">
          <a:xfrm>
            <a:off x="2286000" y="2986088"/>
            <a:ext cx="25146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pPr>
            <a:r>
              <a:rPr lang="en-US" altLang="en-US" sz="1600"/>
              <a:t>Visual: screen, head mounted display</a:t>
            </a:r>
          </a:p>
          <a:p>
            <a:pPr algn="ctr" rtl="0" eaLnBrk="1" hangingPunct="1">
              <a:spcBef>
                <a:spcPct val="50000"/>
              </a:spcBef>
            </a:pPr>
            <a:r>
              <a:rPr lang="en-US" altLang="en-US" sz="1600"/>
              <a:t>Audio: speakers, headphones</a:t>
            </a:r>
          </a:p>
        </p:txBody>
      </p:sp>
      <p:pic>
        <p:nvPicPr>
          <p:cNvPr id="13320" name="Picture 13" descr="HMD%20Kais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057400"/>
            <a:ext cx="17573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5" descr="hw_hmd_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12954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7" descr="shar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219200"/>
            <a:ext cx="1436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9" descr="6295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2362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D44890F4-38E8-4B33-84EF-C14A9BE6ED7C}" type="slidenum">
              <a:rPr lang="he-IL" altLang="en-US" smtClean="0"/>
              <a:pPr eaLnBrk="1" hangingPunct="1"/>
              <a:t>25</a:t>
            </a:fld>
            <a:endParaRPr lang="en-US" altLang="en-US" smtClean="0"/>
          </a:p>
        </p:txBody>
      </p:sp>
      <p:sp>
        <p:nvSpPr>
          <p:cNvPr id="437252" name="Rectangle 4"/>
          <p:cNvSpPr>
            <a:spLocks noGrp="1" noChangeArrowheads="1"/>
          </p:cNvSpPr>
          <p:nvPr>
            <p:ph type="ctrTitle"/>
          </p:nvPr>
        </p:nvSpPr>
        <p:spPr/>
        <p:txBody>
          <a:bodyPr/>
          <a:lstStyle/>
          <a:p>
            <a:pPr algn="l" rtl="0" eaLnBrk="1" hangingPunct="1">
              <a:defRPr/>
            </a:pPr>
            <a:r>
              <a:rPr lang="en-US" dirty="0" smtClean="0"/>
              <a:t>Haptic device design</a:t>
            </a:r>
          </a:p>
        </p:txBody>
      </p:sp>
      <p:sp>
        <p:nvSpPr>
          <p:cNvPr id="4100" name="Rectangle 5"/>
          <p:cNvSpPr>
            <a:spLocks noGrp="1" noChangeArrowheads="1"/>
          </p:cNvSpPr>
          <p:nvPr>
            <p:ph type="subTitle" idx="1"/>
          </p:nvPr>
        </p:nvSpPr>
        <p:spPr/>
        <p:txBody>
          <a:bodyPr/>
          <a:lstStyle/>
          <a:p>
            <a:pPr eaLnBrk="1" hangingPunct="1"/>
            <a:endParaRPr lang="en-US" altLang="en-US" smtClean="0"/>
          </a:p>
        </p:txBody>
      </p:sp>
    </p:spTree>
    <p:extLst>
      <p:ext uri="{BB962C8B-B14F-4D97-AF65-F5344CB8AC3E}">
        <p14:creationId xmlns:p14="http://schemas.microsoft.com/office/powerpoint/2010/main" val="1809688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66513396-3B92-4A2A-B218-B4CC2D4FBAEF}" type="slidenum">
              <a:rPr lang="he-IL" altLang="en-US" smtClean="0"/>
              <a:pPr eaLnBrk="1" hangingPunct="1"/>
              <a:t>26</a:t>
            </a:fld>
            <a:endParaRPr lang="en-US" altLang="en-US" smtClean="0"/>
          </a:p>
        </p:txBody>
      </p:sp>
      <p:sp>
        <p:nvSpPr>
          <p:cNvPr id="452610" name="Rectangle 2"/>
          <p:cNvSpPr>
            <a:spLocks noGrp="1" noChangeArrowheads="1"/>
          </p:cNvSpPr>
          <p:nvPr>
            <p:ph type="title"/>
          </p:nvPr>
        </p:nvSpPr>
        <p:spPr/>
        <p:txBody>
          <a:bodyPr/>
          <a:lstStyle/>
          <a:p>
            <a:pPr algn="l" rtl="0" eaLnBrk="1" hangingPunct="1">
              <a:defRPr/>
            </a:pPr>
            <a:r>
              <a:rPr lang="en-US" dirty="0" smtClean="0"/>
              <a:t>Haptic device</a:t>
            </a:r>
          </a:p>
        </p:txBody>
      </p:sp>
      <p:sp>
        <p:nvSpPr>
          <p:cNvPr id="14340" name="Rectangle 3"/>
          <p:cNvSpPr>
            <a:spLocks noGrp="1" noChangeArrowheads="1"/>
          </p:cNvSpPr>
          <p:nvPr>
            <p:ph type="body" idx="1"/>
          </p:nvPr>
        </p:nvSpPr>
        <p:spPr/>
        <p:txBody>
          <a:bodyPr/>
          <a:lstStyle/>
          <a:p>
            <a:pPr algn="l" rtl="0" eaLnBrk="1" hangingPunct="1"/>
            <a:r>
              <a:rPr lang="en-US" altLang="en-US" dirty="0" smtClean="0"/>
              <a:t>Exchanges energy with the user</a:t>
            </a:r>
          </a:p>
        </p:txBody>
      </p:sp>
      <p:pic>
        <p:nvPicPr>
          <p:cNvPr id="143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4038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09800"/>
            <a:ext cx="3962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495800"/>
            <a:ext cx="40386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73A9941B-983E-455B-801A-4D60F49434FE}" type="slidenum">
              <a:rPr lang="he-IL" altLang="en-US" smtClean="0"/>
              <a:pPr eaLnBrk="1" hangingPunct="1"/>
              <a:t>27</a:t>
            </a:fld>
            <a:endParaRPr lang="en-US" altLang="en-US" smtClean="0"/>
          </a:p>
        </p:txBody>
      </p:sp>
      <p:sp>
        <p:nvSpPr>
          <p:cNvPr id="453634" name="Rectangle 2"/>
          <p:cNvSpPr>
            <a:spLocks noGrp="1" noChangeArrowheads="1"/>
          </p:cNvSpPr>
          <p:nvPr>
            <p:ph type="title"/>
          </p:nvPr>
        </p:nvSpPr>
        <p:spPr/>
        <p:txBody>
          <a:bodyPr/>
          <a:lstStyle/>
          <a:p>
            <a:pPr algn="l" rtl="0" eaLnBrk="1" hangingPunct="1">
              <a:defRPr/>
            </a:pPr>
            <a:r>
              <a:rPr lang="en-US" dirty="0" smtClean="0"/>
              <a:t>Haptic device classification</a:t>
            </a:r>
          </a:p>
        </p:txBody>
      </p:sp>
      <p:sp>
        <p:nvSpPr>
          <p:cNvPr id="15364" name="Rectangle 3"/>
          <p:cNvSpPr>
            <a:spLocks noGrp="1" noChangeArrowheads="1"/>
          </p:cNvSpPr>
          <p:nvPr>
            <p:ph type="body" idx="1"/>
          </p:nvPr>
        </p:nvSpPr>
        <p:spPr>
          <a:xfrm>
            <a:off x="457200" y="1600200"/>
            <a:ext cx="6781800" cy="4525963"/>
          </a:xfrm>
        </p:spPr>
        <p:txBody>
          <a:bodyPr/>
          <a:lstStyle/>
          <a:p>
            <a:pPr algn="l" rtl="0" eaLnBrk="1" hangingPunct="1"/>
            <a:r>
              <a:rPr lang="en-US" altLang="en-US" sz="2800" dirty="0" smtClean="0"/>
              <a:t>Grounding location</a:t>
            </a:r>
          </a:p>
          <a:p>
            <a:pPr lvl="1" algn="l" rtl="0" eaLnBrk="1" hangingPunct="1"/>
            <a:r>
              <a:rPr lang="en-US" altLang="en-US" sz="2400" dirty="0" smtClean="0"/>
              <a:t>Interdigital devices, body-based exoskeletons, ground-based force reflecting joysticks, and desktop devices</a:t>
            </a:r>
          </a:p>
          <a:p>
            <a:pPr algn="l" rtl="0" eaLnBrk="1" hangingPunct="1"/>
            <a:r>
              <a:rPr lang="en-US" altLang="en-US" sz="2800" dirty="0" smtClean="0"/>
              <a:t>Mechanical behavior</a:t>
            </a:r>
          </a:p>
          <a:p>
            <a:pPr lvl="1" algn="l" rtl="0" eaLnBrk="1" hangingPunct="1"/>
            <a:r>
              <a:rPr lang="en-US" altLang="en-US" sz="2400" dirty="0" smtClean="0"/>
              <a:t>Impedance: read position, send force</a:t>
            </a:r>
          </a:p>
          <a:p>
            <a:pPr lvl="2" algn="l" rtl="0" eaLnBrk="1" hangingPunct="1"/>
            <a:r>
              <a:rPr lang="en-US" altLang="en-US" sz="2000" dirty="0" smtClean="0"/>
              <a:t>Cheap, simple design</a:t>
            </a:r>
          </a:p>
          <a:p>
            <a:pPr lvl="3" algn="l" rtl="0" eaLnBrk="1" hangingPunct="1"/>
            <a:r>
              <a:rPr lang="en-US" altLang="en-US" sz="1800" dirty="0" err="1" smtClean="0"/>
              <a:t>Sensable</a:t>
            </a:r>
            <a:r>
              <a:rPr lang="en-US" altLang="en-US" sz="1800" dirty="0" smtClean="0"/>
              <a:t> phantom</a:t>
            </a:r>
          </a:p>
          <a:p>
            <a:pPr lvl="1" algn="l" rtl="0" eaLnBrk="1" hangingPunct="1"/>
            <a:r>
              <a:rPr lang="en-US" altLang="en-US" sz="2400" dirty="0" smtClean="0"/>
              <a:t>Admittance:</a:t>
            </a:r>
            <a:r>
              <a:rPr lang="he-IL" altLang="en-US" sz="2400" dirty="0" smtClean="0"/>
              <a:t> </a:t>
            </a:r>
            <a:r>
              <a:rPr lang="en-US" altLang="en-US" sz="2400" dirty="0" smtClean="0"/>
              <a:t>read force, send velocity/position</a:t>
            </a:r>
          </a:p>
          <a:p>
            <a:pPr lvl="2" algn="l" rtl="0" eaLnBrk="1" hangingPunct="1"/>
            <a:r>
              <a:rPr lang="en-US" altLang="en-US" sz="2000" dirty="0" smtClean="0"/>
              <a:t>High forces</a:t>
            </a:r>
          </a:p>
          <a:p>
            <a:pPr lvl="3" algn="l" rtl="0" eaLnBrk="1" hangingPunct="1"/>
            <a:r>
              <a:rPr lang="en-US" altLang="en-US" sz="1800" dirty="0" smtClean="0"/>
              <a:t>Haptic Master</a:t>
            </a:r>
          </a:p>
        </p:txBody>
      </p:sp>
      <p:pic>
        <p:nvPicPr>
          <p:cNvPr id="15365" name="Picture 7" descr="Fokker%20HapticMASTER%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338" y="4495800"/>
            <a:ext cx="16954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phan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2133600"/>
            <a:ext cx="16954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B982C014-CC7E-4D1C-AEFA-2B246605E9BE}" type="slidenum">
              <a:rPr lang="he-IL" altLang="en-US" smtClean="0"/>
              <a:pPr eaLnBrk="1" hangingPunct="1"/>
              <a:t>28</a:t>
            </a:fld>
            <a:endParaRPr lang="en-US" altLang="en-US" smtClean="0"/>
          </a:p>
        </p:txBody>
      </p:sp>
      <p:sp>
        <p:nvSpPr>
          <p:cNvPr id="454658" name="Rectangle 2"/>
          <p:cNvSpPr>
            <a:spLocks noGrp="1" noChangeArrowheads="1"/>
          </p:cNvSpPr>
          <p:nvPr>
            <p:ph type="title"/>
          </p:nvPr>
        </p:nvSpPr>
        <p:spPr/>
        <p:txBody>
          <a:bodyPr/>
          <a:lstStyle/>
          <a:p>
            <a:pPr algn="l" rtl="0" eaLnBrk="1" hangingPunct="1">
              <a:defRPr/>
            </a:pPr>
            <a:r>
              <a:rPr lang="en-US" dirty="0" smtClean="0"/>
              <a:t>Haptic device classification</a:t>
            </a:r>
          </a:p>
        </p:txBody>
      </p:sp>
      <p:sp>
        <p:nvSpPr>
          <p:cNvPr id="16388" name="Rectangle 3"/>
          <p:cNvSpPr>
            <a:spLocks noGrp="1" noChangeArrowheads="1"/>
          </p:cNvSpPr>
          <p:nvPr>
            <p:ph type="body" idx="1"/>
          </p:nvPr>
        </p:nvSpPr>
        <p:spPr/>
        <p:txBody>
          <a:bodyPr/>
          <a:lstStyle/>
          <a:p>
            <a:pPr algn="l" rtl="0" eaLnBrk="1" hangingPunct="1"/>
            <a:r>
              <a:rPr lang="en-US" altLang="en-US" smtClean="0"/>
              <a:t>Number of DOF’s</a:t>
            </a:r>
          </a:p>
          <a:p>
            <a:pPr lvl="1" algn="l" rtl="0" eaLnBrk="1" hangingPunct="1"/>
            <a:r>
              <a:rPr lang="en-US" altLang="en-US" smtClean="0"/>
              <a:t>Motion</a:t>
            </a:r>
          </a:p>
          <a:p>
            <a:pPr lvl="2" algn="l" rtl="0" eaLnBrk="1" hangingPunct="1"/>
            <a:r>
              <a:rPr lang="en-US" altLang="en-US" smtClean="0"/>
              <a:t>Sensed or not sensed</a:t>
            </a:r>
          </a:p>
          <a:p>
            <a:pPr lvl="1" algn="l" rtl="0" eaLnBrk="1" hangingPunct="1"/>
            <a:r>
              <a:rPr lang="en-US" altLang="en-US" smtClean="0"/>
              <a:t>Force</a:t>
            </a:r>
          </a:p>
          <a:p>
            <a:pPr lvl="2" algn="l" rtl="0" eaLnBrk="1" hangingPunct="1"/>
            <a:r>
              <a:rPr lang="en-US" altLang="en-US" smtClean="0"/>
              <a:t>Actuated or not actuated</a:t>
            </a:r>
          </a:p>
          <a:p>
            <a:pPr lvl="2" algn="l" rtl="0" eaLnBrk="1" hangingPunct="1"/>
            <a:endParaRPr lang="en-US" altLang="en-US" smtClean="0"/>
          </a:p>
          <a:p>
            <a:pPr algn="l" rtl="0" eaLnBrk="1" hangingPunct="1"/>
            <a:r>
              <a:rPr lang="en-US" altLang="en-US" smtClean="0"/>
              <a:t>Sensable Phantom Desktop</a:t>
            </a:r>
          </a:p>
          <a:p>
            <a:pPr lvl="1" algn="l" rtl="0" eaLnBrk="1" hangingPunct="1"/>
            <a:r>
              <a:rPr lang="en-US" altLang="en-US" smtClean="0"/>
              <a:t>6 sensed motion DOF’s and 3 actuated DOF’s</a:t>
            </a:r>
          </a:p>
        </p:txBody>
      </p:sp>
      <p:pic>
        <p:nvPicPr>
          <p:cNvPr id="16389" name="Picture 4" descr="phan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19400"/>
            <a:ext cx="16954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Haptic </a:t>
            </a:r>
            <a:r>
              <a:rPr lang="en-US" dirty="0" smtClean="0"/>
              <a:t>device classification</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29</a:t>
            </a:fld>
            <a:endParaRPr lang="en-US"/>
          </a:p>
        </p:txBody>
      </p:sp>
      <p:pic>
        <p:nvPicPr>
          <p:cNvPr id="5" name="Picture 4"/>
          <p:cNvPicPr>
            <a:picLocks noChangeAspect="1"/>
          </p:cNvPicPr>
          <p:nvPr/>
        </p:nvPicPr>
        <p:blipFill>
          <a:blip r:embed="rId3"/>
          <a:stretch>
            <a:fillRect/>
          </a:stretch>
        </p:blipFill>
        <p:spPr>
          <a:xfrm>
            <a:off x="1255776" y="1208964"/>
            <a:ext cx="6858000" cy="5036261"/>
          </a:xfrm>
          <a:prstGeom prst="rect">
            <a:avLst/>
          </a:prstGeom>
        </p:spPr>
      </p:pic>
    </p:spTree>
    <p:extLst>
      <p:ext uri="{BB962C8B-B14F-4D97-AF65-F5344CB8AC3E}">
        <p14:creationId xmlns:p14="http://schemas.microsoft.com/office/powerpoint/2010/main" val="96903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p:cNvSpPr>
          <p:nvPr/>
        </p:nvSpPr>
        <p:spPr bwMode="auto">
          <a:xfrm>
            <a:off x="-8929" y="-8930"/>
            <a:ext cx="3473648" cy="6875859"/>
          </a:xfrm>
          <a:prstGeom prst="rect">
            <a:avLst/>
          </a:prstGeom>
          <a:solidFill>
            <a:srgbClr val="FF9900"/>
          </a:solidFill>
          <a:ln>
            <a:noFill/>
          </a:ln>
        </p:spPr>
        <p:txBody>
          <a:bodyPr lIns="0" tIns="0" rIns="0" bIns="0"/>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endParaRPr lang="en-US" altLang="en-US" sz="2953">
              <a:solidFill>
                <a:srgbClr val="000000"/>
              </a:solidFill>
            </a:endParaRPr>
          </a:p>
        </p:txBody>
      </p:sp>
      <p:sp>
        <p:nvSpPr>
          <p:cNvPr id="16387" name="Rectangle 2"/>
          <p:cNvSpPr>
            <a:spLocks/>
          </p:cNvSpPr>
          <p:nvPr/>
        </p:nvSpPr>
        <p:spPr bwMode="auto">
          <a:xfrm>
            <a:off x="674949" y="949499"/>
            <a:ext cx="1928413" cy="495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ts val="2883"/>
              </a:spcBef>
              <a:buSzTx/>
              <a:buNone/>
            </a:pPr>
            <a:r>
              <a:rPr lang="en-US" altLang="en-US" sz="4500">
                <a:solidFill>
                  <a:srgbClr val="FFFFFF"/>
                </a:solidFill>
                <a:ea typeface="MS PGothic" panose="020B0600070205080204" pitchFamily="34" charset="-128"/>
              </a:rPr>
              <a:t>hearing</a:t>
            </a:r>
          </a:p>
          <a:p>
            <a:pPr algn="ctr" eaLnBrk="1" hangingPunct="1">
              <a:spcBef>
                <a:spcPts val="2883"/>
              </a:spcBef>
              <a:buSzTx/>
              <a:buNone/>
            </a:pPr>
            <a:r>
              <a:rPr lang="en-US" altLang="en-US" sz="4500">
                <a:solidFill>
                  <a:srgbClr val="FFFFFF"/>
                </a:solidFill>
                <a:ea typeface="MS PGothic" panose="020B0600070205080204" pitchFamily="34" charset="-128"/>
              </a:rPr>
              <a:t>sight</a:t>
            </a:r>
          </a:p>
          <a:p>
            <a:pPr algn="ctr" eaLnBrk="1" hangingPunct="1">
              <a:spcBef>
                <a:spcPts val="2883"/>
              </a:spcBef>
              <a:buSzTx/>
              <a:buNone/>
            </a:pPr>
            <a:r>
              <a:rPr lang="en-US" altLang="en-US" sz="4500">
                <a:solidFill>
                  <a:srgbClr val="FFFFFF"/>
                </a:solidFill>
                <a:ea typeface="MS PGothic" panose="020B0600070205080204" pitchFamily="34" charset="-128"/>
              </a:rPr>
              <a:t>smell</a:t>
            </a:r>
          </a:p>
          <a:p>
            <a:pPr algn="ctr" eaLnBrk="1" hangingPunct="1">
              <a:spcBef>
                <a:spcPts val="2883"/>
              </a:spcBef>
              <a:buSzTx/>
              <a:buNone/>
            </a:pPr>
            <a:r>
              <a:rPr lang="en-US" altLang="en-US" sz="4500">
                <a:solidFill>
                  <a:srgbClr val="FFFFFF"/>
                </a:solidFill>
                <a:ea typeface="MS PGothic" panose="020B0600070205080204" pitchFamily="34" charset="-128"/>
              </a:rPr>
              <a:t>taste</a:t>
            </a:r>
          </a:p>
          <a:p>
            <a:pPr algn="ctr" eaLnBrk="1" hangingPunct="1">
              <a:spcBef>
                <a:spcPts val="2883"/>
              </a:spcBef>
              <a:buSzTx/>
              <a:buNone/>
            </a:pPr>
            <a:r>
              <a:rPr lang="en-US" altLang="en-US" sz="4500">
                <a:solidFill>
                  <a:srgbClr val="FFFFFF"/>
                </a:solidFill>
                <a:ea typeface="MS PGothic" panose="020B0600070205080204" pitchFamily="34" charset="-128"/>
              </a:rPr>
              <a:t>touch</a:t>
            </a:r>
          </a:p>
        </p:txBody>
      </p:sp>
      <p:sp>
        <p:nvSpPr>
          <p:cNvPr id="17411" name="Rectangle 3"/>
          <p:cNvSpPr>
            <a:spLocks/>
          </p:cNvSpPr>
          <p:nvPr/>
        </p:nvSpPr>
        <p:spPr bwMode="auto">
          <a:xfrm>
            <a:off x="4491633" y="977801"/>
            <a:ext cx="3670102" cy="205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4500">
                <a:ea typeface="MS PGothic" panose="020B0600070205080204" pitchFamily="34" charset="-128"/>
              </a:rPr>
              <a:t>which sense is most valuable to you?</a:t>
            </a:r>
          </a:p>
        </p:txBody>
      </p:sp>
      <p:sp>
        <p:nvSpPr>
          <p:cNvPr id="17412" name="Rectangle 4"/>
          <p:cNvSpPr>
            <a:spLocks/>
          </p:cNvSpPr>
          <p:nvPr/>
        </p:nvSpPr>
        <p:spPr bwMode="auto">
          <a:xfrm>
            <a:off x="4491633" y="3821906"/>
            <a:ext cx="3670102" cy="205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4500">
                <a:ea typeface="MS PGothic" panose="020B0600070205080204" pitchFamily="34" charset="-128"/>
              </a:rPr>
              <a:t>which would you relinquish last?</a:t>
            </a:r>
          </a:p>
        </p:txBody>
      </p:sp>
    </p:spTree>
    <p:extLst>
      <p:ext uri="{BB962C8B-B14F-4D97-AF65-F5344CB8AC3E}">
        <p14:creationId xmlns:p14="http://schemas.microsoft.com/office/powerpoint/2010/main" val="1277715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P spid="1741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A699C547-F42C-4F02-86B2-8CD0729ED440}" type="slidenum">
              <a:rPr lang="he-IL" altLang="en-US" smtClean="0"/>
              <a:pPr eaLnBrk="1" hangingPunct="1"/>
              <a:t>30</a:t>
            </a:fld>
            <a:endParaRPr lang="en-US" altLang="en-US" smtClean="0"/>
          </a:p>
        </p:txBody>
      </p:sp>
      <p:sp>
        <p:nvSpPr>
          <p:cNvPr id="455682" name="Rectangle 2"/>
          <p:cNvSpPr>
            <a:spLocks noGrp="1" noChangeArrowheads="1"/>
          </p:cNvSpPr>
          <p:nvPr>
            <p:ph type="title"/>
          </p:nvPr>
        </p:nvSpPr>
        <p:spPr>
          <a:xfrm>
            <a:off x="228600" y="41274"/>
            <a:ext cx="7848600" cy="1143000"/>
          </a:xfrm>
        </p:spPr>
        <p:txBody>
          <a:bodyPr/>
          <a:lstStyle/>
          <a:p>
            <a:pPr algn="l" rtl="0" eaLnBrk="1" hangingPunct="1">
              <a:defRPr/>
            </a:pPr>
            <a:r>
              <a:rPr lang="en-US" dirty="0" smtClean="0"/>
              <a:t>Good haptic device</a:t>
            </a:r>
          </a:p>
        </p:txBody>
      </p:sp>
      <p:sp>
        <p:nvSpPr>
          <p:cNvPr id="17412" name="Rectangle 3"/>
          <p:cNvSpPr>
            <a:spLocks noGrp="1" noChangeArrowheads="1"/>
          </p:cNvSpPr>
          <p:nvPr>
            <p:ph type="body" idx="1"/>
          </p:nvPr>
        </p:nvSpPr>
        <p:spPr>
          <a:xfrm>
            <a:off x="381000" y="1166018"/>
            <a:ext cx="8229600" cy="4525963"/>
          </a:xfrm>
        </p:spPr>
        <p:txBody>
          <a:bodyPr/>
          <a:lstStyle/>
          <a:p>
            <a:pPr marL="0" indent="0" algn="l" rtl="0" eaLnBrk="1" hangingPunct="1">
              <a:spcAft>
                <a:spcPts val="800"/>
              </a:spcAft>
              <a:buNone/>
            </a:pPr>
            <a:r>
              <a:rPr lang="en-US" altLang="en-US" sz="2800" dirty="0" smtClean="0"/>
              <a:t>Inertia and friction – low </a:t>
            </a:r>
          </a:p>
          <a:p>
            <a:pPr marL="0" indent="0" algn="l" rtl="0" eaLnBrk="1" hangingPunct="1">
              <a:spcAft>
                <a:spcPts val="800"/>
              </a:spcAft>
              <a:buNone/>
            </a:pPr>
            <a:r>
              <a:rPr lang="en-US" altLang="en-US" sz="2800" dirty="0" smtClean="0"/>
              <a:t>Back-drivable </a:t>
            </a:r>
          </a:p>
          <a:p>
            <a:pPr marL="0" indent="0" algn="l" rtl="0" eaLnBrk="1" hangingPunct="1">
              <a:spcAft>
                <a:spcPts val="800"/>
              </a:spcAft>
              <a:buNone/>
            </a:pPr>
            <a:r>
              <a:rPr lang="en-US" altLang="en-US" sz="2800" dirty="0" smtClean="0"/>
              <a:t>Kinematics - minimal constraints on motion </a:t>
            </a:r>
          </a:p>
          <a:p>
            <a:pPr marL="0" indent="0" algn="l" rtl="0" eaLnBrk="1" hangingPunct="1">
              <a:spcAft>
                <a:spcPts val="800"/>
              </a:spcAft>
              <a:buNone/>
            </a:pPr>
            <a:r>
              <a:rPr lang="en-US" altLang="en-US" sz="2800" dirty="0" smtClean="0"/>
              <a:t>Symmetric inertia, friction, stiffness, and resonate frequency properties </a:t>
            </a:r>
          </a:p>
          <a:p>
            <a:pPr marL="0" indent="0" algn="l" rtl="0" eaLnBrk="1" hangingPunct="1">
              <a:spcAft>
                <a:spcPts val="800"/>
              </a:spcAft>
              <a:buNone/>
            </a:pPr>
            <a:r>
              <a:rPr lang="en-US" altLang="en-US" sz="2800" dirty="0" smtClean="0"/>
              <a:t>Balanced range, resolution, and bandwidth of position sensing and force reﬂection</a:t>
            </a:r>
          </a:p>
          <a:p>
            <a:pPr marL="0" indent="0" algn="l" rtl="0" eaLnBrk="1" hangingPunct="1">
              <a:spcAft>
                <a:spcPts val="800"/>
              </a:spcAft>
              <a:buNone/>
            </a:pPr>
            <a:r>
              <a:rPr lang="en-US" altLang="en-US" sz="2800" dirty="0" smtClean="0"/>
              <a:t>Proper ergonomics </a:t>
            </a:r>
          </a:p>
          <a:p>
            <a:pPr marL="457200" lvl="1" indent="0" algn="l" rtl="0" eaLnBrk="1" hangingPunct="1">
              <a:spcAft>
                <a:spcPts val="800"/>
              </a:spcAft>
              <a:buNone/>
            </a:pPr>
            <a:r>
              <a:rPr lang="en-US" altLang="en-US" sz="2400" dirty="0" smtClean="0"/>
              <a:t>Pain, or even discomfort, can distract the user, reducing overall performance.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Quantifying haptic device performance</a:t>
            </a:r>
            <a:endParaRPr lang="en-US" dirty="0"/>
          </a:p>
        </p:txBody>
      </p:sp>
      <p:sp>
        <p:nvSpPr>
          <p:cNvPr id="3" name="Content Placeholder 2"/>
          <p:cNvSpPr>
            <a:spLocks noGrp="1"/>
          </p:cNvSpPr>
          <p:nvPr>
            <p:ph idx="1"/>
          </p:nvPr>
        </p:nvSpPr>
        <p:spPr/>
        <p:txBody>
          <a:bodyPr/>
          <a:lstStyle/>
          <a:p>
            <a:pPr marL="0" indent="0" algn="l" rtl="0">
              <a:spcAft>
                <a:spcPts val="1200"/>
              </a:spcAft>
              <a:buNone/>
            </a:pPr>
            <a:r>
              <a:rPr lang="en-US" dirty="0" smtClean="0"/>
              <a:t>Manipulability – product of singular values of Jacobian</a:t>
            </a:r>
          </a:p>
          <a:p>
            <a:pPr marL="0" indent="0" algn="l" rtl="0">
              <a:spcAft>
                <a:spcPts val="1200"/>
              </a:spcAft>
              <a:buNone/>
            </a:pPr>
            <a:r>
              <a:rPr lang="en-US" dirty="0" smtClean="0"/>
              <a:t>Mechanism isotropy – the ration between the largest and the smallest singular values of the Jacobian	</a:t>
            </a:r>
          </a:p>
          <a:p>
            <a:pPr marL="0" indent="0" algn="l" rtl="0">
              <a:spcAft>
                <a:spcPts val="1200"/>
              </a:spcAft>
              <a:buNone/>
            </a:pPr>
            <a:r>
              <a:rPr lang="en-US" dirty="0" smtClean="0"/>
              <a:t>Minimum force output – the maximum of force output in the worst direction</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31</a:t>
            </a:fld>
            <a:endParaRPr lang="en-US"/>
          </a:p>
        </p:txBody>
      </p:sp>
    </p:spTree>
    <p:extLst>
      <p:ext uri="{BB962C8B-B14F-4D97-AF65-F5344CB8AC3E}">
        <p14:creationId xmlns:p14="http://schemas.microsoft.com/office/powerpoint/2010/main" val="389473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Sensors</a:t>
            </a:r>
            <a:endParaRPr lang="en-US" dirty="0"/>
          </a:p>
        </p:txBody>
      </p:sp>
      <p:sp>
        <p:nvSpPr>
          <p:cNvPr id="3" name="Content Placeholder 2"/>
          <p:cNvSpPr>
            <a:spLocks noGrp="1"/>
          </p:cNvSpPr>
          <p:nvPr>
            <p:ph idx="1"/>
          </p:nvPr>
        </p:nvSpPr>
        <p:spPr>
          <a:xfrm>
            <a:off x="457200" y="1600200"/>
            <a:ext cx="5791200" cy="4525963"/>
          </a:xfrm>
        </p:spPr>
        <p:txBody>
          <a:bodyPr/>
          <a:lstStyle/>
          <a:p>
            <a:pPr marL="0" indent="0" algn="l" rtl="0">
              <a:buNone/>
            </a:pPr>
            <a:r>
              <a:rPr lang="en-US" sz="2400" dirty="0" smtClean="0">
                <a:solidFill>
                  <a:srgbClr val="9900FF"/>
                </a:solidFill>
              </a:rPr>
              <a:t>Encoders</a:t>
            </a:r>
          </a:p>
          <a:p>
            <a:pPr algn="l" rtl="0"/>
            <a:r>
              <a:rPr lang="en-US" sz="2400" dirty="0" smtClean="0"/>
              <a:t>Joint position, velocity</a:t>
            </a:r>
          </a:p>
          <a:p>
            <a:pPr algn="l" rtl="0"/>
            <a:r>
              <a:rPr lang="en-US" sz="2400" dirty="0" smtClean="0"/>
              <a:t>Resolution affects also maximum stable stiffness</a:t>
            </a:r>
          </a:p>
          <a:p>
            <a:pPr marL="0" indent="0" algn="l" rtl="0">
              <a:buNone/>
            </a:pPr>
            <a:endParaRPr lang="en-US" sz="2400" dirty="0"/>
          </a:p>
          <a:p>
            <a:pPr marL="0" indent="0" algn="l" rtl="0">
              <a:buNone/>
            </a:pPr>
            <a:r>
              <a:rPr lang="en-US" sz="2400" dirty="0" smtClean="0">
                <a:solidFill>
                  <a:srgbClr val="9900FF"/>
                </a:solidFill>
              </a:rPr>
              <a:t>Magnetic sensors </a:t>
            </a:r>
          </a:p>
          <a:p>
            <a:pPr algn="l" rtl="0"/>
            <a:endParaRPr lang="en-US" sz="2400" dirty="0"/>
          </a:p>
          <a:p>
            <a:pPr marL="0" indent="0" algn="l" rtl="0">
              <a:buNone/>
            </a:pPr>
            <a:r>
              <a:rPr lang="en-US" sz="2400" dirty="0" smtClean="0">
                <a:solidFill>
                  <a:srgbClr val="9900FF"/>
                </a:solidFill>
              </a:rPr>
              <a:t>Force sensors</a:t>
            </a:r>
          </a:p>
          <a:p>
            <a:pPr algn="l" rtl="0"/>
            <a:r>
              <a:rPr lang="en-US" sz="2400" dirty="0" smtClean="0"/>
              <a:t>Strain gouge, load cell</a:t>
            </a:r>
          </a:p>
          <a:p>
            <a:pPr algn="l" rtl="0"/>
            <a:r>
              <a:rPr lang="en-US" sz="2400" dirty="0" smtClean="0"/>
              <a:t>Calibration, drift, thermal sensitivity</a:t>
            </a:r>
          </a:p>
          <a:p>
            <a:pPr algn="l" rtl="0"/>
            <a:endParaRPr lang="en-US" sz="2400"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32</a:t>
            </a:fld>
            <a:endParaRPr lang="en-US"/>
          </a:p>
        </p:txBody>
      </p:sp>
      <p:pic>
        <p:nvPicPr>
          <p:cNvPr id="66562" name="Picture 2" descr="Rotary Optical Enco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404" y="286752"/>
            <a:ext cx="3166683" cy="1407414"/>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Image result for Rotary optical quadrature encod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3364" y="232037"/>
            <a:ext cx="1554162" cy="155416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force sen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6405465" y="4549505"/>
            <a:ext cx="1558132" cy="1558132"/>
          </a:xfrm>
          <a:prstGeom prst="rect">
            <a:avLst/>
          </a:prstGeom>
        </p:spPr>
      </p:pic>
      <p:sp>
        <p:nvSpPr>
          <p:cNvPr id="7" name="AutoShape 8" descr="Image result for force sensor arduin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5"/>
          <a:stretch>
            <a:fillRect/>
          </a:stretch>
        </p:blipFill>
        <p:spPr>
          <a:xfrm>
            <a:off x="7535323" y="5168074"/>
            <a:ext cx="1422908" cy="1422908"/>
          </a:xfrm>
          <a:prstGeom prst="rect">
            <a:avLst/>
          </a:prstGeom>
        </p:spPr>
      </p:pic>
      <p:sp>
        <p:nvSpPr>
          <p:cNvPr id="9" name="AutoShape 10" descr="Image result for force sensor nano 1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6"/>
          <a:stretch>
            <a:fillRect/>
          </a:stretch>
        </p:blipFill>
        <p:spPr>
          <a:xfrm>
            <a:off x="6678149" y="5742062"/>
            <a:ext cx="904419" cy="1006325"/>
          </a:xfrm>
          <a:prstGeom prst="rect">
            <a:avLst/>
          </a:prstGeom>
        </p:spPr>
      </p:pic>
      <p:pic>
        <p:nvPicPr>
          <p:cNvPr id="12" name="Picture 11"/>
          <p:cNvPicPr>
            <a:picLocks noChangeAspect="1"/>
          </p:cNvPicPr>
          <p:nvPr/>
        </p:nvPicPr>
        <p:blipFill>
          <a:blip r:embed="rId7"/>
          <a:stretch>
            <a:fillRect/>
          </a:stretch>
        </p:blipFill>
        <p:spPr>
          <a:xfrm>
            <a:off x="7418409" y="1786199"/>
            <a:ext cx="1370245" cy="1376362"/>
          </a:xfrm>
          <a:prstGeom prst="rect">
            <a:avLst/>
          </a:prstGeom>
        </p:spPr>
      </p:pic>
      <p:pic>
        <p:nvPicPr>
          <p:cNvPr id="13" name="Picture 12"/>
          <p:cNvPicPr>
            <a:picLocks noChangeAspect="1"/>
          </p:cNvPicPr>
          <p:nvPr/>
        </p:nvPicPr>
        <p:blipFill>
          <a:blip r:embed="rId8"/>
          <a:stretch>
            <a:fillRect/>
          </a:stretch>
        </p:blipFill>
        <p:spPr>
          <a:xfrm>
            <a:off x="5782404" y="1830650"/>
            <a:ext cx="1347955" cy="1390650"/>
          </a:xfrm>
          <a:prstGeom prst="rect">
            <a:avLst/>
          </a:prstGeom>
        </p:spPr>
      </p:pic>
      <p:pic>
        <p:nvPicPr>
          <p:cNvPr id="1028" name="Picture 4" descr="Image result for hall effect sensor hapkit"/>
          <p:cNvPicPr>
            <a:picLocks noChangeAspect="1" noChangeArrowheads="1"/>
          </p:cNvPicPr>
          <p:nvPr/>
        </p:nvPicPr>
        <p:blipFill rotWithShape="1">
          <a:blip r:embed="rId9">
            <a:extLst>
              <a:ext uri="{28A0092B-C50C-407E-A947-70E740481C1C}">
                <a14:useLocalDpi xmlns:a14="http://schemas.microsoft.com/office/drawing/2010/main" val="0"/>
              </a:ext>
            </a:extLst>
          </a:blip>
          <a:srcRect l="57851"/>
          <a:stretch/>
        </p:blipFill>
        <p:spPr bwMode="auto">
          <a:xfrm>
            <a:off x="4218396" y="2988890"/>
            <a:ext cx="1385815" cy="19467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6191445" y="3730474"/>
            <a:ext cx="1251348" cy="869687"/>
          </a:xfrm>
          <a:prstGeom prst="rect">
            <a:avLst/>
          </a:prstGeom>
        </p:spPr>
      </p:pic>
    </p:spTree>
    <p:extLst>
      <p:ext uri="{BB962C8B-B14F-4D97-AF65-F5344CB8AC3E}">
        <p14:creationId xmlns:p14="http://schemas.microsoft.com/office/powerpoint/2010/main" val="3942311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Actuators and transmission</a:t>
            </a:r>
            <a:endParaRPr lang="en-US" dirty="0"/>
          </a:p>
        </p:txBody>
      </p:sp>
      <p:sp>
        <p:nvSpPr>
          <p:cNvPr id="3" name="Content Placeholder 2"/>
          <p:cNvSpPr>
            <a:spLocks noGrp="1"/>
          </p:cNvSpPr>
          <p:nvPr>
            <p:ph idx="1"/>
          </p:nvPr>
        </p:nvSpPr>
        <p:spPr/>
        <p:txBody>
          <a:bodyPr/>
          <a:lstStyle/>
          <a:p>
            <a:pPr algn="l" rtl="0"/>
            <a:r>
              <a:rPr lang="en-US" dirty="0" smtClean="0"/>
              <a:t>Low inertia, low friction, low torque ripple, back-</a:t>
            </a:r>
            <a:r>
              <a:rPr lang="en-US" dirty="0" err="1" smtClean="0"/>
              <a:t>driveability</a:t>
            </a:r>
            <a:r>
              <a:rPr lang="en-US" dirty="0" smtClean="0"/>
              <a:t>, low backlash</a:t>
            </a:r>
          </a:p>
          <a:p>
            <a:pPr algn="l" rtl="0"/>
            <a:r>
              <a:rPr lang="en-US" dirty="0" smtClean="0"/>
              <a:t>Use a good motor!</a:t>
            </a:r>
          </a:p>
          <a:p>
            <a:pPr algn="l" rtl="0"/>
            <a:endParaRPr lang="en-US" dirty="0"/>
          </a:p>
          <a:p>
            <a:pPr algn="l" rtl="0"/>
            <a:r>
              <a:rPr lang="en-US" dirty="0" smtClean="0"/>
              <a:t>Capstan drive</a:t>
            </a:r>
          </a:p>
          <a:p>
            <a:pPr algn="l" rtl="0"/>
            <a:r>
              <a:rPr lang="en-US" dirty="0" smtClean="0"/>
              <a:t>Friction drive</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33</a:t>
            </a:fld>
            <a:endParaRPr lang="en-US"/>
          </a:p>
        </p:txBody>
      </p:sp>
      <p:sp>
        <p:nvSpPr>
          <p:cNvPr id="5" name="AutoShape 2" descr="Image result for capstan dri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5943600" y="2901410"/>
            <a:ext cx="2466975" cy="1847850"/>
          </a:xfrm>
          <a:prstGeom prst="rect">
            <a:avLst/>
          </a:prstGeom>
        </p:spPr>
      </p:pic>
      <p:pic>
        <p:nvPicPr>
          <p:cNvPr id="7" name="Picture 6"/>
          <p:cNvPicPr>
            <a:picLocks noChangeAspect="1"/>
          </p:cNvPicPr>
          <p:nvPr/>
        </p:nvPicPr>
        <p:blipFill>
          <a:blip r:embed="rId3"/>
          <a:stretch>
            <a:fillRect/>
          </a:stretch>
        </p:blipFill>
        <p:spPr>
          <a:xfrm>
            <a:off x="5257800" y="5029200"/>
            <a:ext cx="3048000" cy="1495425"/>
          </a:xfrm>
          <a:prstGeom prst="rect">
            <a:avLst/>
          </a:prstGeom>
        </p:spPr>
      </p:pic>
    </p:spTree>
    <p:extLst>
      <p:ext uri="{BB962C8B-B14F-4D97-AF65-F5344CB8AC3E}">
        <p14:creationId xmlns:p14="http://schemas.microsoft.com/office/powerpoint/2010/main" val="1533636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Haptic paddle example</a:t>
            </a:r>
            <a:endParaRPr lang="en-US" dirty="0"/>
          </a:p>
        </p:txBody>
      </p:sp>
      <p:sp>
        <p:nvSpPr>
          <p:cNvPr id="3" name="Content Placeholder 2"/>
          <p:cNvSpPr>
            <a:spLocks noGrp="1"/>
          </p:cNvSpPr>
          <p:nvPr>
            <p:ph idx="1"/>
          </p:nvPr>
        </p:nvSpPr>
        <p:spPr/>
        <p:txBody>
          <a:bodyPr/>
          <a:lstStyle/>
          <a:p>
            <a:pPr marL="0" indent="0" algn="l" rtl="0">
              <a:buNone/>
            </a:pPr>
            <a:r>
              <a:rPr lang="en-US" dirty="0" smtClean="0"/>
              <a:t>500 counts per turn, quadrature leads to 2000 counts per turn, 2.24x10</a:t>
            </a:r>
            <a:r>
              <a:rPr lang="en-US" baseline="30000" dirty="0" smtClean="0"/>
              <a:t>-5</a:t>
            </a:r>
            <a:r>
              <a:rPr lang="en-US" dirty="0" smtClean="0"/>
              <a:t>m resolution</a:t>
            </a:r>
          </a:p>
          <a:p>
            <a:pPr marL="0" indent="0" algn="l" rtl="0">
              <a:buNone/>
            </a:pPr>
            <a:endParaRPr lang="en-US" dirty="0"/>
          </a:p>
          <a:p>
            <a:pPr marL="0" indent="0" algn="l" rtl="0">
              <a:buNone/>
            </a:pPr>
            <a:r>
              <a:rPr lang="en-US" dirty="0" smtClean="0"/>
              <a:t>Desired current</a:t>
            </a:r>
          </a:p>
          <a:p>
            <a:pPr marL="0" indent="0" algn="l" rtl="0">
              <a:buNone/>
            </a:pPr>
            <a:r>
              <a:rPr lang="en-US" dirty="0" smtClean="0"/>
              <a:t>Current amplifier</a:t>
            </a:r>
          </a:p>
          <a:p>
            <a:pPr marL="0" indent="0" algn="l" rtl="0">
              <a:buNone/>
            </a:pPr>
            <a:r>
              <a:rPr lang="en-US" dirty="0" smtClean="0"/>
              <a:t>Current to motor</a:t>
            </a:r>
          </a:p>
          <a:p>
            <a:pPr marL="0" indent="0" algn="l" rtl="0">
              <a:buNone/>
            </a:pPr>
            <a:r>
              <a:rPr lang="en-US" dirty="0" smtClean="0"/>
              <a:t>Torque from motor</a:t>
            </a:r>
          </a:p>
          <a:p>
            <a:pPr marL="0" indent="0" algn="l" rtl="0">
              <a:buNone/>
            </a:pPr>
            <a:r>
              <a:rPr lang="en-US" dirty="0" smtClean="0"/>
              <a:t>Force through capstan</a:t>
            </a:r>
          </a:p>
          <a:p>
            <a:pPr marL="0" indent="0" algn="l" rtl="0">
              <a:buNone/>
            </a:pPr>
            <a:r>
              <a:rPr lang="en-US" dirty="0" smtClean="0"/>
              <a:t>Torque on handle</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34</a:t>
            </a:fld>
            <a:endParaRPr lang="en-US"/>
          </a:p>
        </p:txBody>
      </p:sp>
      <p:pic>
        <p:nvPicPr>
          <p:cNvPr id="5" name="Picture 4"/>
          <p:cNvPicPr>
            <a:picLocks noChangeAspect="1"/>
          </p:cNvPicPr>
          <p:nvPr/>
        </p:nvPicPr>
        <p:blipFill>
          <a:blip r:embed="rId2"/>
          <a:stretch>
            <a:fillRect/>
          </a:stretch>
        </p:blipFill>
        <p:spPr>
          <a:xfrm>
            <a:off x="4876800" y="3435350"/>
            <a:ext cx="3948841" cy="3048000"/>
          </a:xfrm>
          <a:prstGeom prst="rect">
            <a:avLst/>
          </a:prstGeom>
        </p:spPr>
      </p:pic>
    </p:spTree>
    <p:extLst>
      <p:ext uri="{BB962C8B-B14F-4D97-AF65-F5344CB8AC3E}">
        <p14:creationId xmlns:p14="http://schemas.microsoft.com/office/powerpoint/2010/main" val="701016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D44890F4-38E8-4B33-84EF-C14A9BE6ED7C}" type="slidenum">
              <a:rPr lang="he-IL" altLang="en-US" smtClean="0"/>
              <a:pPr eaLnBrk="1" hangingPunct="1"/>
              <a:t>35</a:t>
            </a:fld>
            <a:endParaRPr lang="en-US" altLang="en-US" smtClean="0"/>
          </a:p>
        </p:txBody>
      </p:sp>
      <p:sp>
        <p:nvSpPr>
          <p:cNvPr id="437252" name="Rectangle 4"/>
          <p:cNvSpPr>
            <a:spLocks noGrp="1" noChangeArrowheads="1"/>
          </p:cNvSpPr>
          <p:nvPr>
            <p:ph type="ctrTitle"/>
          </p:nvPr>
        </p:nvSpPr>
        <p:spPr/>
        <p:txBody>
          <a:bodyPr/>
          <a:lstStyle/>
          <a:p>
            <a:pPr algn="l" rtl="0" eaLnBrk="1" hangingPunct="1">
              <a:defRPr/>
            </a:pPr>
            <a:r>
              <a:rPr lang="en-US" dirty="0" smtClean="0"/>
              <a:t>Haptic rendering</a:t>
            </a:r>
          </a:p>
        </p:txBody>
      </p:sp>
      <p:sp>
        <p:nvSpPr>
          <p:cNvPr id="4100" name="Rectangle 5"/>
          <p:cNvSpPr>
            <a:spLocks noGrp="1" noChangeArrowheads="1"/>
          </p:cNvSpPr>
          <p:nvPr>
            <p:ph type="subTitle" idx="1"/>
          </p:nvPr>
        </p:nvSpPr>
        <p:spPr/>
        <p:txBody>
          <a:bodyPr/>
          <a:lstStyle/>
          <a:p>
            <a:pPr eaLnBrk="1" hangingPunct="1"/>
            <a:endParaRPr lang="en-US" altLang="en-US" smtClean="0"/>
          </a:p>
        </p:txBody>
      </p:sp>
    </p:spTree>
    <p:extLst>
      <p:ext uri="{BB962C8B-B14F-4D97-AF65-F5344CB8AC3E}">
        <p14:creationId xmlns:p14="http://schemas.microsoft.com/office/powerpoint/2010/main" val="3246877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Rendering cycle</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36</a:t>
            </a:fld>
            <a:endParaRPr lang="en-US"/>
          </a:p>
        </p:txBody>
      </p:sp>
      <p:pic>
        <p:nvPicPr>
          <p:cNvPr id="5" name="Picture 4"/>
          <p:cNvPicPr>
            <a:picLocks noChangeAspect="1"/>
          </p:cNvPicPr>
          <p:nvPr/>
        </p:nvPicPr>
        <p:blipFill>
          <a:blip r:embed="rId2"/>
          <a:stretch>
            <a:fillRect/>
          </a:stretch>
        </p:blipFill>
        <p:spPr>
          <a:xfrm>
            <a:off x="533400" y="1752600"/>
            <a:ext cx="5439001" cy="3946320"/>
          </a:xfrm>
          <a:prstGeom prst="rect">
            <a:avLst/>
          </a:prstGeom>
        </p:spPr>
      </p:pic>
      <p:sp>
        <p:nvSpPr>
          <p:cNvPr id="6" name="TextBox 5"/>
          <p:cNvSpPr txBox="1"/>
          <p:nvPr/>
        </p:nvSpPr>
        <p:spPr>
          <a:xfrm>
            <a:off x="6172200" y="2677269"/>
            <a:ext cx="2438400" cy="2308324"/>
          </a:xfrm>
          <a:prstGeom prst="rect">
            <a:avLst/>
          </a:prstGeom>
          <a:noFill/>
        </p:spPr>
        <p:txBody>
          <a:bodyPr wrap="square" rtlCol="0">
            <a:spAutoFit/>
          </a:bodyPr>
          <a:lstStyle/>
          <a:p>
            <a:pPr marL="342900" indent="-342900" algn="l" rtl="0">
              <a:buAutoNum type="arabicPeriod"/>
            </a:pPr>
            <a:r>
              <a:rPr lang="en-US" dirty="0" smtClean="0"/>
              <a:t>Sensing</a:t>
            </a:r>
          </a:p>
          <a:p>
            <a:pPr marL="342900" indent="-342900" algn="l" rtl="0">
              <a:buAutoNum type="arabicPeriod"/>
            </a:pPr>
            <a:r>
              <a:rPr lang="en-US" dirty="0" smtClean="0"/>
              <a:t>Kinematics</a:t>
            </a:r>
          </a:p>
          <a:p>
            <a:pPr marL="342900" indent="-342900" algn="l" rtl="0">
              <a:buAutoNum type="arabicPeriod"/>
            </a:pPr>
            <a:r>
              <a:rPr lang="en-US" dirty="0" smtClean="0"/>
              <a:t>Collision detection</a:t>
            </a:r>
          </a:p>
          <a:p>
            <a:pPr marL="342900" indent="-342900" algn="l" rtl="0">
              <a:buAutoNum type="arabicPeriod"/>
            </a:pPr>
            <a:r>
              <a:rPr lang="en-US" dirty="0" smtClean="0"/>
              <a:t>Determining surface point</a:t>
            </a:r>
          </a:p>
          <a:p>
            <a:pPr marL="342900" indent="-342900" algn="l" rtl="0">
              <a:buAutoNum type="arabicPeriod"/>
            </a:pPr>
            <a:r>
              <a:rPr lang="en-US" dirty="0" smtClean="0"/>
              <a:t>Force calculation</a:t>
            </a:r>
          </a:p>
          <a:p>
            <a:pPr marL="342900" indent="-342900" algn="l" rtl="0">
              <a:buAutoNum type="arabicPeriod"/>
            </a:pPr>
            <a:r>
              <a:rPr lang="en-US" dirty="0" smtClean="0"/>
              <a:t>Statics</a:t>
            </a:r>
          </a:p>
          <a:p>
            <a:pPr marL="342900" indent="-342900" algn="l" rtl="0">
              <a:buAutoNum type="arabicPeriod"/>
            </a:pPr>
            <a:r>
              <a:rPr lang="en-US" dirty="0" smtClean="0"/>
              <a:t>Actuation</a:t>
            </a:r>
            <a:endParaRPr lang="en-US" dirty="0"/>
          </a:p>
        </p:txBody>
      </p:sp>
    </p:spTree>
    <p:extLst>
      <p:ext uri="{BB962C8B-B14F-4D97-AF65-F5344CB8AC3E}">
        <p14:creationId xmlns:p14="http://schemas.microsoft.com/office/powerpoint/2010/main" val="1216001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E48CADB3-6BAE-4A27-A177-48510B6A93E9}" type="slidenum">
              <a:rPr lang="he-IL" altLang="en-US" smtClean="0"/>
              <a:pPr eaLnBrk="1" hangingPunct="1"/>
              <a:t>37</a:t>
            </a:fld>
            <a:endParaRPr lang="en-US" altLang="en-US" smtClean="0"/>
          </a:p>
        </p:txBody>
      </p:sp>
      <p:sp>
        <p:nvSpPr>
          <p:cNvPr id="458754" name="Rectangle 2"/>
          <p:cNvSpPr>
            <a:spLocks noGrp="1" noChangeArrowheads="1"/>
          </p:cNvSpPr>
          <p:nvPr>
            <p:ph type="title"/>
          </p:nvPr>
        </p:nvSpPr>
        <p:spPr/>
        <p:txBody>
          <a:bodyPr/>
          <a:lstStyle/>
          <a:p>
            <a:pPr algn="l" rtl="0" eaLnBrk="1" hangingPunct="1">
              <a:defRPr/>
            </a:pPr>
            <a:r>
              <a:rPr lang="en-US" smtClean="0"/>
              <a:t>System architecture</a:t>
            </a:r>
          </a:p>
        </p:txBody>
      </p:sp>
      <p:sp>
        <p:nvSpPr>
          <p:cNvPr id="18436" name="Rectangle 3"/>
          <p:cNvSpPr>
            <a:spLocks noGrp="1" noChangeArrowheads="1"/>
          </p:cNvSpPr>
          <p:nvPr>
            <p:ph type="body" idx="1"/>
          </p:nvPr>
        </p:nvSpPr>
        <p:spPr>
          <a:xfrm>
            <a:off x="438912" y="1417638"/>
            <a:ext cx="8229600" cy="4525963"/>
          </a:xfrm>
        </p:spPr>
        <p:txBody>
          <a:bodyPr/>
          <a:lstStyle/>
          <a:p>
            <a:pPr algn="l" rtl="0" eaLnBrk="1" hangingPunct="1"/>
            <a:r>
              <a:rPr lang="en-US" altLang="en-US" dirty="0" smtClean="0"/>
              <a:t>Avatar: virtual representation of the haptic interface through which the user physically interacts with the virtual environment.</a:t>
            </a:r>
          </a:p>
          <a:p>
            <a:pPr algn="l" rtl="0" eaLnBrk="1" hangingPunct="1"/>
            <a:r>
              <a:rPr lang="en-US" altLang="en-US" dirty="0" smtClean="0"/>
              <a:t>HIP – haptic interaction point</a:t>
            </a:r>
          </a:p>
          <a:p>
            <a:pPr algn="l" rtl="0" eaLnBrk="1" hangingPunct="1"/>
            <a:endParaRPr lang="en-US" altLang="en-US" dirty="0" smtClean="0"/>
          </a:p>
        </p:txBody>
      </p:sp>
      <p:pic>
        <p:nvPicPr>
          <p:cNvPr id="18437" name="Picture 5" descr="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descr="nee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856038"/>
            <a:ext cx="28956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556F0527-41E0-4F8F-9037-2EE9D6D6C53C}" type="slidenum">
              <a:rPr lang="he-IL" altLang="en-US" smtClean="0"/>
              <a:pPr eaLnBrk="1" hangingPunct="1"/>
              <a:t>38</a:t>
            </a:fld>
            <a:endParaRPr lang="en-US" altLang="en-US" smtClean="0"/>
          </a:p>
        </p:txBody>
      </p:sp>
      <p:sp>
        <p:nvSpPr>
          <p:cNvPr id="456708" name="Rectangle 4"/>
          <p:cNvSpPr>
            <a:spLocks noGrp="1" noChangeArrowheads="1"/>
          </p:cNvSpPr>
          <p:nvPr>
            <p:ph type="title"/>
          </p:nvPr>
        </p:nvSpPr>
        <p:spPr/>
        <p:txBody>
          <a:bodyPr/>
          <a:lstStyle/>
          <a:p>
            <a:pPr algn="l" rtl="0" eaLnBrk="1" hangingPunct="1">
              <a:defRPr/>
            </a:pPr>
            <a:r>
              <a:rPr lang="en-US" smtClean="0"/>
              <a:t>System architecture</a:t>
            </a:r>
          </a:p>
        </p:txBody>
      </p:sp>
      <p:pic>
        <p:nvPicPr>
          <p:cNvPr id="19460"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373188"/>
            <a:ext cx="6705600" cy="3687762"/>
          </a:xfrm>
        </p:spPr>
      </p:pic>
      <p:sp>
        <p:nvSpPr>
          <p:cNvPr id="456710" name="Line 6"/>
          <p:cNvSpPr>
            <a:spLocks noChangeShapeType="1"/>
          </p:cNvSpPr>
          <p:nvPr/>
        </p:nvSpPr>
        <p:spPr bwMode="auto">
          <a:xfrm flipH="1" flipV="1">
            <a:off x="1752600" y="1784350"/>
            <a:ext cx="1066800" cy="1295400"/>
          </a:xfrm>
          <a:prstGeom prst="line">
            <a:avLst/>
          </a:prstGeom>
          <a:noFill/>
          <a:ln w="9525">
            <a:solidFill>
              <a:srgbClr val="99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6711" name="Text Box 7"/>
          <p:cNvSpPr txBox="1">
            <a:spLocks noChangeArrowheads="1"/>
          </p:cNvSpPr>
          <p:nvPr/>
        </p:nvSpPr>
        <p:spPr bwMode="auto">
          <a:xfrm>
            <a:off x="533400" y="12192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l" rtl="0" eaLnBrk="1" hangingPunct="1">
              <a:spcBef>
                <a:spcPct val="50000"/>
              </a:spcBef>
            </a:pPr>
            <a:r>
              <a:rPr lang="en-US" altLang="en-US" dirty="0">
                <a:solidFill>
                  <a:srgbClr val="9900FF"/>
                </a:solidFill>
              </a:rPr>
              <a:t>Between </a:t>
            </a:r>
            <a:r>
              <a:rPr lang="en-US" altLang="en-US" dirty="0" smtClean="0">
                <a:solidFill>
                  <a:srgbClr val="9900FF"/>
                </a:solidFill>
              </a:rPr>
              <a:t>HIPs and </a:t>
            </a:r>
            <a:r>
              <a:rPr lang="en-US" altLang="en-US" dirty="0">
                <a:solidFill>
                  <a:srgbClr val="9900FF"/>
                </a:solidFill>
              </a:rPr>
              <a:t>objects</a:t>
            </a:r>
          </a:p>
        </p:txBody>
      </p:sp>
      <p:pic>
        <p:nvPicPr>
          <p:cNvPr id="1946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181600"/>
            <a:ext cx="86296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71700" y="3689350"/>
            <a:ext cx="1295400" cy="381000"/>
          </a:xfrm>
          <a:prstGeom prst="rect">
            <a:avLst/>
          </a:prstGeom>
          <a:noFill/>
        </p:spPr>
        <p:txBody>
          <a:bodyPr wrap="square" rtlCol="0">
            <a:spAutoFit/>
          </a:bodyPr>
          <a:lstStyle/>
          <a:p>
            <a:r>
              <a:rPr lang="en-US" dirty="0" smtClean="0"/>
              <a:t>1KHz</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67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6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10" grpId="0" animBg="1"/>
      <p:bldP spid="4567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5906AD74-8D97-4A84-9725-AF6E22B6C389}" type="slidenum">
              <a:rPr lang="he-IL" altLang="en-US" smtClean="0"/>
              <a:pPr eaLnBrk="1" hangingPunct="1"/>
              <a:t>39</a:t>
            </a:fld>
            <a:endParaRPr lang="en-US" altLang="en-US" smtClean="0"/>
          </a:p>
        </p:txBody>
      </p:sp>
      <p:sp>
        <p:nvSpPr>
          <p:cNvPr id="460802" name="Rectangle 2"/>
          <p:cNvSpPr>
            <a:spLocks noGrp="1" noChangeArrowheads="1"/>
          </p:cNvSpPr>
          <p:nvPr>
            <p:ph type="title"/>
          </p:nvPr>
        </p:nvSpPr>
        <p:spPr/>
        <p:txBody>
          <a:bodyPr/>
          <a:lstStyle/>
          <a:p>
            <a:pPr algn="l" rtl="0" eaLnBrk="1" hangingPunct="1">
              <a:defRPr/>
            </a:pPr>
            <a:r>
              <a:rPr lang="en-US" smtClean="0"/>
              <a:t>Force response algorithms</a:t>
            </a:r>
          </a:p>
        </p:txBody>
      </p:sp>
      <p:sp>
        <p:nvSpPr>
          <p:cNvPr id="21508" name="Rectangle 3"/>
          <p:cNvSpPr>
            <a:spLocks noGrp="1" noChangeArrowheads="1"/>
          </p:cNvSpPr>
          <p:nvPr>
            <p:ph type="body" idx="1"/>
          </p:nvPr>
        </p:nvSpPr>
        <p:spPr/>
        <p:txBody>
          <a:bodyPr/>
          <a:lstStyle/>
          <a:p>
            <a:pPr algn="l" rtl="0" eaLnBrk="1" hangingPunct="1"/>
            <a:r>
              <a:rPr lang="en-US" altLang="en-US" smtClean="0"/>
              <a:t>Rigid objects </a:t>
            </a:r>
          </a:p>
          <a:p>
            <a:pPr algn="l" rtl="0" eaLnBrk="1" hangingPunct="1"/>
            <a:endParaRPr lang="en-US" altLang="en-US" smtClean="0"/>
          </a:p>
          <a:p>
            <a:pPr algn="l" rtl="0" eaLnBrk="1" hangingPunct="1"/>
            <a:r>
              <a:rPr lang="en-US" altLang="en-US" smtClean="0"/>
              <a:t>Soft, deformable objects</a:t>
            </a:r>
          </a:p>
          <a:p>
            <a:pPr algn="l" rtl="0" eaLnBrk="1" hangingPunct="1"/>
            <a:r>
              <a:rPr lang="en-US" altLang="en-US" smtClean="0"/>
              <a:t>Dynamic objects</a:t>
            </a:r>
          </a:p>
          <a:p>
            <a:pPr algn="l" rtl="0" eaLnBrk="1" hangingPunct="1"/>
            <a:r>
              <a:rPr lang="en-US" altLang="en-US" smtClean="0"/>
              <a:t>Haptic playback</a:t>
            </a:r>
          </a:p>
          <a:p>
            <a:pPr algn="l" rtl="0" eaLnBrk="1" hangingPunct="1"/>
            <a:endParaRPr lang="en-US" altLang="en-US" smtClean="0"/>
          </a:p>
          <a:p>
            <a:pPr algn="l" rtl="0" eaLnBrk="1" hangingPunct="1"/>
            <a:r>
              <a:rPr lang="en-US" altLang="en-US" smtClean="0"/>
              <a:t>More than one operator</a:t>
            </a:r>
          </a:p>
          <a:p>
            <a:pPr algn="l" rtl="0" eaLnBrk="1" hangingPunct="1"/>
            <a:endParaRPr lang="en-US" altLang="en-US" smtClean="0"/>
          </a:p>
          <a:p>
            <a:pPr algn="l" rtl="0" eaLnBrk="1" hangingPunct="1"/>
            <a:endParaRPr lang="en-US" alt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33486" y="410766"/>
            <a:ext cx="9063633" cy="15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4219" b="1">
                <a:ea typeface="MS PGothic" panose="020B0600070205080204" pitchFamily="34" charset="-128"/>
              </a:rPr>
              <a:t>hap·tic</a:t>
            </a:r>
            <a:r>
              <a:rPr lang="en-US" altLang="en-US" sz="4219">
                <a:ea typeface="MS PGothic" panose="020B0600070205080204" pitchFamily="34" charset="-128"/>
              </a:rPr>
              <a:t> ('hap-tik)</a:t>
            </a:r>
          </a:p>
          <a:p>
            <a:pPr algn="ctr" eaLnBrk="1" hangingPunct="1">
              <a:spcBef>
                <a:spcPct val="0"/>
              </a:spcBef>
              <a:buSzTx/>
              <a:buFontTx/>
              <a:buNone/>
            </a:pPr>
            <a:r>
              <a:rPr lang="en-US" altLang="en-US" sz="3094">
                <a:ea typeface="MS PGothic" panose="020B0600070205080204" pitchFamily="34" charset="-128"/>
              </a:rPr>
              <a:t>adj. Of or relating to the sense of touch.</a:t>
            </a:r>
            <a:br>
              <a:rPr lang="en-US" altLang="en-US" sz="3094">
                <a:ea typeface="MS PGothic" panose="020B0600070205080204" pitchFamily="34" charset="-128"/>
              </a:rPr>
            </a:br>
            <a:r>
              <a:rPr lang="en-US" altLang="en-US" sz="3094">
                <a:ea typeface="MS PGothic" panose="020B0600070205080204" pitchFamily="34" charset="-128"/>
              </a:rPr>
              <a:t>[Greek </a:t>
            </a:r>
            <a:r>
              <a:rPr lang="en-US" altLang="en-US" sz="3094" i="1">
                <a:ea typeface="MS PGothic" panose="020B0600070205080204" pitchFamily="34" charset="-128"/>
              </a:rPr>
              <a:t>haptikos</a:t>
            </a:r>
            <a:r>
              <a:rPr lang="en-US" altLang="en-US" sz="3094">
                <a:ea typeface="MS PGothic" panose="020B0600070205080204" pitchFamily="34" charset="-128"/>
              </a:rPr>
              <a:t>, from </a:t>
            </a:r>
            <a:r>
              <a:rPr lang="en-US" altLang="en-US" sz="3094" i="1">
                <a:ea typeface="MS PGothic" panose="020B0600070205080204" pitchFamily="34" charset="-128"/>
              </a:rPr>
              <a:t>haptesthai</a:t>
            </a:r>
            <a:r>
              <a:rPr lang="en-US" altLang="en-US" sz="3094">
                <a:ea typeface="MS PGothic" panose="020B0600070205080204" pitchFamily="34" charset="-128"/>
              </a:rPr>
              <a:t>, to grasp, touch. (1890)] </a:t>
            </a:r>
          </a:p>
        </p:txBody>
      </p:sp>
      <p:pic>
        <p:nvPicPr>
          <p:cNvPr id="2355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070" y="2589610"/>
            <a:ext cx="3884414" cy="34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6" name="Rectangle 3"/>
          <p:cNvSpPr>
            <a:spLocks/>
          </p:cNvSpPr>
          <p:nvPr/>
        </p:nvSpPr>
        <p:spPr bwMode="auto">
          <a:xfrm>
            <a:off x="548668" y="4580602"/>
            <a:ext cx="1833835" cy="194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531">
                <a:solidFill>
                  <a:srgbClr val="CC0000"/>
                </a:solidFill>
                <a:ea typeface="MS PGothic" panose="020B0600070205080204" pitchFamily="34" charset="-128"/>
              </a:rPr>
              <a:t>Temperature</a:t>
            </a:r>
          </a:p>
          <a:p>
            <a:pPr algn="ctr" eaLnBrk="1" hangingPunct="1">
              <a:spcBef>
                <a:spcPct val="0"/>
              </a:spcBef>
              <a:buSzTx/>
              <a:buFontTx/>
              <a:buNone/>
            </a:pPr>
            <a:r>
              <a:rPr lang="en-US" altLang="en-US" sz="2531">
                <a:solidFill>
                  <a:srgbClr val="CC0000"/>
                </a:solidFill>
                <a:ea typeface="MS PGothic" panose="020B0600070205080204" pitchFamily="34" charset="-128"/>
              </a:rPr>
              <a:t>Texture</a:t>
            </a:r>
          </a:p>
          <a:p>
            <a:pPr algn="ctr" eaLnBrk="1" hangingPunct="1">
              <a:spcBef>
                <a:spcPct val="0"/>
              </a:spcBef>
              <a:buSzTx/>
              <a:buFontTx/>
              <a:buNone/>
            </a:pPr>
            <a:r>
              <a:rPr lang="en-US" altLang="en-US" sz="2531">
                <a:solidFill>
                  <a:srgbClr val="CC0000"/>
                </a:solidFill>
                <a:ea typeface="MS PGothic" panose="020B0600070205080204" pitchFamily="34" charset="-128"/>
              </a:rPr>
              <a:t>Slip</a:t>
            </a:r>
          </a:p>
          <a:p>
            <a:pPr algn="ctr" eaLnBrk="1" hangingPunct="1">
              <a:spcBef>
                <a:spcPct val="0"/>
              </a:spcBef>
              <a:buSzTx/>
              <a:buFontTx/>
              <a:buNone/>
            </a:pPr>
            <a:r>
              <a:rPr lang="en-US" altLang="en-US" sz="2531">
                <a:solidFill>
                  <a:srgbClr val="CC0000"/>
                </a:solidFill>
                <a:ea typeface="MS PGothic" panose="020B0600070205080204" pitchFamily="34" charset="-128"/>
              </a:rPr>
              <a:t>Vibration</a:t>
            </a:r>
          </a:p>
          <a:p>
            <a:pPr algn="ctr" eaLnBrk="1" hangingPunct="1">
              <a:spcBef>
                <a:spcPct val="0"/>
              </a:spcBef>
              <a:buSzTx/>
              <a:buFontTx/>
              <a:buNone/>
            </a:pPr>
            <a:r>
              <a:rPr lang="en-US" altLang="en-US" sz="2531">
                <a:solidFill>
                  <a:srgbClr val="CC0000"/>
                </a:solidFill>
                <a:ea typeface="MS PGothic" panose="020B0600070205080204" pitchFamily="34" charset="-128"/>
              </a:rPr>
              <a:t> Force    </a:t>
            </a:r>
          </a:p>
        </p:txBody>
      </p:sp>
      <p:sp>
        <p:nvSpPr>
          <p:cNvPr id="23557" name="Rectangle 4"/>
          <p:cNvSpPr>
            <a:spLocks/>
          </p:cNvSpPr>
          <p:nvPr/>
        </p:nvSpPr>
        <p:spPr bwMode="auto">
          <a:xfrm>
            <a:off x="5917536" y="2983816"/>
            <a:ext cx="3271729" cy="15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531">
                <a:solidFill>
                  <a:srgbClr val="CC0000"/>
                </a:solidFill>
                <a:ea typeface="MS PGothic" panose="020B0600070205080204" pitchFamily="34" charset="-128"/>
              </a:rPr>
              <a:t>Location/configuration</a:t>
            </a:r>
          </a:p>
          <a:p>
            <a:pPr algn="ctr" eaLnBrk="1" hangingPunct="1">
              <a:spcBef>
                <a:spcPct val="0"/>
              </a:spcBef>
              <a:buSzTx/>
              <a:buFontTx/>
              <a:buNone/>
            </a:pPr>
            <a:r>
              <a:rPr lang="en-US" altLang="en-US" sz="2531">
                <a:solidFill>
                  <a:srgbClr val="CC0000"/>
                </a:solidFill>
                <a:ea typeface="MS PGothic" panose="020B0600070205080204" pitchFamily="34" charset="-128"/>
              </a:rPr>
              <a:t>Motion</a:t>
            </a:r>
          </a:p>
          <a:p>
            <a:pPr algn="ctr" eaLnBrk="1" hangingPunct="1">
              <a:spcBef>
                <a:spcPct val="0"/>
              </a:spcBef>
              <a:buSzTx/>
              <a:buFontTx/>
              <a:buNone/>
            </a:pPr>
            <a:r>
              <a:rPr lang="en-US" altLang="en-US" sz="2531">
                <a:solidFill>
                  <a:srgbClr val="CC0000"/>
                </a:solidFill>
                <a:ea typeface="MS PGothic" panose="020B0600070205080204" pitchFamily="34" charset="-128"/>
              </a:rPr>
              <a:t>Force</a:t>
            </a:r>
          </a:p>
          <a:p>
            <a:pPr algn="ctr" eaLnBrk="1" hangingPunct="1">
              <a:spcBef>
                <a:spcPct val="0"/>
              </a:spcBef>
              <a:buSzTx/>
              <a:buFontTx/>
              <a:buNone/>
            </a:pPr>
            <a:r>
              <a:rPr lang="en-US" altLang="en-US" sz="2531">
                <a:solidFill>
                  <a:srgbClr val="CC0000"/>
                </a:solidFill>
                <a:ea typeface="MS PGothic" panose="020B0600070205080204" pitchFamily="34" charset="-128"/>
              </a:rPr>
              <a:t>Compliance</a:t>
            </a:r>
          </a:p>
        </p:txBody>
      </p:sp>
      <p:sp>
        <p:nvSpPr>
          <p:cNvPr id="23558" name="Rectangle 5"/>
          <p:cNvSpPr>
            <a:spLocks/>
          </p:cNvSpPr>
          <p:nvPr/>
        </p:nvSpPr>
        <p:spPr bwMode="auto">
          <a:xfrm>
            <a:off x="571669" y="4139082"/>
            <a:ext cx="1788951" cy="43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812" b="1">
                <a:solidFill>
                  <a:srgbClr val="C00000"/>
                </a:solidFill>
                <a:ea typeface="MS PGothic" panose="020B0600070205080204" pitchFamily="34" charset="-128"/>
              </a:rPr>
              <a:t>Cutaneous</a:t>
            </a:r>
          </a:p>
        </p:txBody>
      </p:sp>
      <p:sp>
        <p:nvSpPr>
          <p:cNvPr id="23559" name="Rectangle 6"/>
          <p:cNvSpPr>
            <a:spLocks/>
          </p:cNvSpPr>
          <p:nvPr/>
        </p:nvSpPr>
        <p:spPr bwMode="auto">
          <a:xfrm>
            <a:off x="6500886" y="2464765"/>
            <a:ext cx="2098331" cy="43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2812">
                <a:solidFill>
                  <a:srgbClr val="C00000"/>
                </a:solidFill>
                <a:latin typeface="Tahoma Bold" panose="020B0804030504040204" pitchFamily="34" charset="0"/>
                <a:ea typeface="MS PGothic" panose="020B0600070205080204" pitchFamily="34" charset="-128"/>
                <a:sym typeface="Tahoma Bold" panose="020B0804030504040204" pitchFamily="34" charset="0"/>
              </a:rPr>
              <a:t>Kinesthesia</a:t>
            </a:r>
          </a:p>
        </p:txBody>
      </p:sp>
      <p:sp>
        <p:nvSpPr>
          <p:cNvPr id="23560" name="Rectangle 7"/>
          <p:cNvSpPr>
            <a:spLocks/>
          </p:cNvSpPr>
          <p:nvPr/>
        </p:nvSpPr>
        <p:spPr bwMode="auto">
          <a:xfrm>
            <a:off x="5810994" y="5089922"/>
            <a:ext cx="3187898" cy="1651992"/>
          </a:xfrm>
          <a:prstGeom prst="rect">
            <a:avLst/>
          </a:prstGeom>
          <a:solidFill>
            <a:schemeClr val="accent1"/>
          </a:solidFill>
          <a:ln w="9525">
            <a:solidFill>
              <a:schemeClr val="tx1"/>
            </a:solidFill>
            <a:miter lim="800000"/>
            <a:headEnd/>
            <a:tailEnd/>
          </a:ln>
        </p:spPr>
        <p:txBody>
          <a:bodyPr lIns="0" tIns="0" rIns="0" bIns="0" anchor="ctr"/>
          <a:lstStyle>
            <a:lvl1pPr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eaLnBrk="1" hangingPunct="1">
              <a:spcBef>
                <a:spcPct val="0"/>
              </a:spcBef>
              <a:buSzTx/>
              <a:buFontTx/>
              <a:buNone/>
            </a:pPr>
            <a:r>
              <a:rPr lang="en-US" altLang="en-US" sz="2109" dirty="0">
                <a:ea typeface="MS PGothic" panose="020B0600070205080204" pitchFamily="34" charset="-128"/>
              </a:rPr>
              <a:t>The haptic senses work together with the motor control system to:</a:t>
            </a:r>
          </a:p>
          <a:p>
            <a:pPr eaLnBrk="1" hangingPunct="1">
              <a:spcBef>
                <a:spcPct val="0"/>
              </a:spcBef>
              <a:buClr>
                <a:srgbClr val="000000"/>
              </a:buClr>
              <a:buSzPct val="100000"/>
              <a:buFont typeface="Tahoma" panose="020B0604030504040204" pitchFamily="34" charset="0"/>
              <a:buChar char="-"/>
            </a:pPr>
            <a:r>
              <a:rPr lang="en-US" altLang="en-US" sz="2109" dirty="0">
                <a:ea typeface="MS PGothic" panose="020B0600070205080204" pitchFamily="34" charset="-128"/>
              </a:rPr>
              <a:t> Coordinate movement</a:t>
            </a:r>
          </a:p>
          <a:p>
            <a:pPr eaLnBrk="1" hangingPunct="1">
              <a:spcBef>
                <a:spcPct val="0"/>
              </a:spcBef>
              <a:buClr>
                <a:srgbClr val="000000"/>
              </a:buClr>
              <a:buSzPct val="100000"/>
              <a:buFont typeface="Tahoma" panose="020B0604030504040204" pitchFamily="34" charset="0"/>
              <a:buChar char="-"/>
            </a:pPr>
            <a:r>
              <a:rPr lang="en-US" altLang="en-US" sz="2109" dirty="0">
                <a:ea typeface="MS PGothic" panose="020B0600070205080204" pitchFamily="34" charset="-128"/>
              </a:rPr>
              <a:t> Enable perception</a:t>
            </a:r>
          </a:p>
        </p:txBody>
      </p:sp>
      <p:sp>
        <p:nvSpPr>
          <p:cNvPr id="23561" name="Rectangle 8"/>
          <p:cNvSpPr>
            <a:spLocks/>
          </p:cNvSpPr>
          <p:nvPr/>
        </p:nvSpPr>
        <p:spPr bwMode="auto">
          <a:xfrm>
            <a:off x="2613050" y="6046227"/>
            <a:ext cx="1731244"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48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48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1266">
                <a:ea typeface="MS PGothic" panose="020B0600070205080204" pitchFamily="34" charset="-128"/>
              </a:rPr>
              <a:t>Johansson and Westling</a:t>
            </a:r>
          </a:p>
        </p:txBody>
      </p:sp>
    </p:spTree>
    <p:extLst>
      <p:ext uri="{BB962C8B-B14F-4D97-AF65-F5344CB8AC3E}">
        <p14:creationId xmlns:p14="http://schemas.microsoft.com/office/powerpoint/2010/main" val="3083055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21F601E6-67EE-4281-8076-DAD4FCA31E00}" type="slidenum">
              <a:rPr lang="he-IL" altLang="en-US" smtClean="0"/>
              <a:pPr eaLnBrk="1" hangingPunct="1"/>
              <a:t>40</a:t>
            </a:fld>
            <a:endParaRPr lang="en-US" altLang="en-US" smtClean="0"/>
          </a:p>
        </p:txBody>
      </p:sp>
      <p:sp>
        <p:nvSpPr>
          <p:cNvPr id="461826" name="Rectangle 2"/>
          <p:cNvSpPr>
            <a:spLocks noGrp="1" noChangeArrowheads="1"/>
          </p:cNvSpPr>
          <p:nvPr>
            <p:ph type="title"/>
          </p:nvPr>
        </p:nvSpPr>
        <p:spPr/>
        <p:txBody>
          <a:bodyPr/>
          <a:lstStyle/>
          <a:p>
            <a:pPr algn="l" rtl="0" eaLnBrk="1" hangingPunct="1">
              <a:defRPr/>
            </a:pPr>
            <a:r>
              <a:rPr lang="en-US" smtClean="0"/>
              <a:t>1 DOF interaction</a:t>
            </a:r>
          </a:p>
        </p:txBody>
      </p:sp>
      <p:sp>
        <p:nvSpPr>
          <p:cNvPr id="22532" name="Rectangle 3"/>
          <p:cNvSpPr>
            <a:spLocks noGrp="1" noChangeArrowheads="1"/>
          </p:cNvSpPr>
          <p:nvPr>
            <p:ph type="body" idx="1"/>
          </p:nvPr>
        </p:nvSpPr>
        <p:spPr/>
        <p:txBody>
          <a:bodyPr/>
          <a:lstStyle/>
          <a:p>
            <a:pPr algn="l" rtl="0" eaLnBrk="1" hangingPunct="1"/>
            <a:r>
              <a:rPr lang="en-US" altLang="en-US" smtClean="0"/>
              <a:t>Examples:</a:t>
            </a:r>
          </a:p>
          <a:p>
            <a:pPr lvl="1" algn="l" rtl="0" eaLnBrk="1" hangingPunct="1"/>
            <a:r>
              <a:rPr lang="en-US" altLang="en-US" smtClean="0"/>
              <a:t>Door knob, scisors, pressing syringe piston</a:t>
            </a:r>
          </a:p>
          <a:p>
            <a:pPr algn="l" rtl="0" eaLnBrk="1" hangingPunct="1"/>
            <a:r>
              <a:rPr lang="en-US" altLang="en-US" smtClean="0"/>
              <a:t>Virtual wall</a:t>
            </a:r>
          </a:p>
        </p:txBody>
      </p:sp>
      <p:pic>
        <p:nvPicPr>
          <p:cNvPr id="225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971800"/>
            <a:ext cx="38671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343400"/>
            <a:ext cx="1962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B32DCAFD-E43E-4C40-91E2-48961FEAFE02}" type="slidenum">
              <a:rPr lang="he-IL" altLang="en-US" smtClean="0"/>
              <a:pPr eaLnBrk="1" hangingPunct="1"/>
              <a:t>41</a:t>
            </a:fld>
            <a:endParaRPr lang="en-US" altLang="en-US" smtClean="0"/>
          </a:p>
        </p:txBody>
      </p:sp>
      <p:sp>
        <p:nvSpPr>
          <p:cNvPr id="462850" name="Rectangle 2"/>
          <p:cNvSpPr>
            <a:spLocks noGrp="1" noChangeArrowheads="1"/>
          </p:cNvSpPr>
          <p:nvPr>
            <p:ph type="title"/>
          </p:nvPr>
        </p:nvSpPr>
        <p:spPr/>
        <p:txBody>
          <a:bodyPr/>
          <a:lstStyle/>
          <a:p>
            <a:pPr algn="l" rtl="0" eaLnBrk="1" hangingPunct="1">
              <a:defRPr/>
            </a:pPr>
            <a:r>
              <a:rPr lang="en-US" smtClean="0"/>
              <a:t>Staircase effect</a:t>
            </a:r>
          </a:p>
        </p:txBody>
      </p:sp>
      <p:sp>
        <p:nvSpPr>
          <p:cNvPr id="23556" name="Rectangle 5"/>
          <p:cNvSpPr>
            <a:spLocks noGrp="1" noChangeArrowheads="1"/>
          </p:cNvSpPr>
          <p:nvPr>
            <p:ph type="body" sz="half" idx="1"/>
          </p:nvPr>
        </p:nvSpPr>
        <p:spPr/>
        <p:txBody>
          <a:bodyPr/>
          <a:lstStyle/>
          <a:p>
            <a:pPr algn="l" rtl="0" eaLnBrk="1" hangingPunct="1"/>
            <a:r>
              <a:rPr lang="en-US" altLang="en-US" sz="2800" smtClean="0"/>
              <a:t>Low stiffness – soft wall</a:t>
            </a:r>
          </a:p>
          <a:p>
            <a:pPr algn="l" rtl="0" eaLnBrk="1" hangingPunct="1"/>
            <a:r>
              <a:rPr lang="en-US" altLang="en-US" sz="2800" smtClean="0"/>
              <a:t>High stiffness – unstable interaction</a:t>
            </a:r>
          </a:p>
        </p:txBody>
      </p:sp>
      <p:pic>
        <p:nvPicPr>
          <p:cNvPr id="23557"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8348D0BA-2C41-43E9-A80C-F30DE7FC4DA2}" type="slidenum">
              <a:rPr lang="he-IL" altLang="en-US" smtClean="0"/>
              <a:pPr eaLnBrk="1" hangingPunct="1"/>
              <a:t>42</a:t>
            </a:fld>
            <a:endParaRPr lang="en-US" altLang="en-US" smtClean="0"/>
          </a:p>
        </p:txBody>
      </p:sp>
      <p:sp>
        <p:nvSpPr>
          <p:cNvPr id="465922" name="Rectangle 2"/>
          <p:cNvSpPr>
            <a:spLocks noGrp="1" noChangeArrowheads="1"/>
          </p:cNvSpPr>
          <p:nvPr>
            <p:ph type="title"/>
          </p:nvPr>
        </p:nvSpPr>
        <p:spPr/>
        <p:txBody>
          <a:bodyPr/>
          <a:lstStyle/>
          <a:p>
            <a:pPr algn="l" rtl="0" eaLnBrk="1" hangingPunct="1">
              <a:defRPr/>
            </a:pPr>
            <a:r>
              <a:rPr lang="en-US" smtClean="0"/>
              <a:t>3 DOF interaction</a:t>
            </a:r>
          </a:p>
        </p:txBody>
      </p:sp>
      <p:sp>
        <p:nvSpPr>
          <p:cNvPr id="24580" name="Rectangle 3"/>
          <p:cNvSpPr>
            <a:spLocks noGrp="1" noChangeArrowheads="1"/>
          </p:cNvSpPr>
          <p:nvPr>
            <p:ph type="body" sz="half" idx="1"/>
          </p:nvPr>
        </p:nvSpPr>
        <p:spPr>
          <a:xfrm>
            <a:off x="457200" y="1600200"/>
            <a:ext cx="3352800" cy="4525963"/>
          </a:xfrm>
        </p:spPr>
        <p:txBody>
          <a:bodyPr/>
          <a:lstStyle/>
          <a:p>
            <a:pPr algn="l" rtl="0" eaLnBrk="1" hangingPunct="1"/>
            <a:r>
              <a:rPr lang="en-US" altLang="en-US" sz="2800" smtClean="0"/>
              <a:t>Vector fields – one to one mapping between position and force</a:t>
            </a:r>
          </a:p>
          <a:p>
            <a:pPr algn="l" rtl="0" eaLnBrk="1" hangingPunct="1"/>
            <a:r>
              <a:rPr lang="en-US" altLang="en-US" sz="2800" smtClean="0"/>
              <a:t>IHIP, god object, proxy algorithms that take into account the history of interaction</a:t>
            </a:r>
          </a:p>
          <a:p>
            <a:pPr algn="l" rtl="0" eaLnBrk="1" hangingPunct="1"/>
            <a:endParaRPr lang="en-US" altLang="en-US" sz="2800" smtClean="0"/>
          </a:p>
        </p:txBody>
      </p:sp>
      <p:pic>
        <p:nvPicPr>
          <p:cNvPr id="24581"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943600" y="304800"/>
            <a:ext cx="1676400" cy="1603375"/>
          </a:xfrm>
        </p:spPr>
      </p:pic>
      <p:pic>
        <p:nvPicPr>
          <p:cNvPr id="24582"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114800" y="1981200"/>
            <a:ext cx="3200400" cy="1733550"/>
          </a:xfrm>
        </p:spPr>
      </p:pic>
      <p:pic>
        <p:nvPicPr>
          <p:cNvPr id="245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191000"/>
            <a:ext cx="22415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image7Q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2362200"/>
            <a:ext cx="1376363"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imageL9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648200"/>
            <a:ext cx="29718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7F875B39-F3C4-4713-AD9F-6981C7BA0776}" type="slidenum">
              <a:rPr lang="he-IL" altLang="en-US" smtClean="0"/>
              <a:pPr eaLnBrk="1" hangingPunct="1"/>
              <a:t>43</a:t>
            </a:fld>
            <a:endParaRPr lang="en-US" altLang="en-US" smtClean="0"/>
          </a:p>
        </p:txBody>
      </p:sp>
      <p:sp>
        <p:nvSpPr>
          <p:cNvPr id="470018" name="Rectangle 2"/>
          <p:cNvSpPr>
            <a:spLocks noGrp="1" noChangeArrowheads="1"/>
          </p:cNvSpPr>
          <p:nvPr>
            <p:ph type="title"/>
          </p:nvPr>
        </p:nvSpPr>
        <p:spPr/>
        <p:txBody>
          <a:bodyPr/>
          <a:lstStyle/>
          <a:p>
            <a:pPr algn="l" rtl="0" eaLnBrk="1" hangingPunct="1">
              <a:defRPr/>
            </a:pPr>
            <a:r>
              <a:rPr lang="en-US" smtClean="0"/>
              <a:t>Surface detailes</a:t>
            </a:r>
          </a:p>
        </p:txBody>
      </p:sp>
      <p:sp>
        <p:nvSpPr>
          <p:cNvPr id="25604" name="Rectangle 3"/>
          <p:cNvSpPr>
            <a:spLocks noGrp="1" noChangeArrowheads="1"/>
          </p:cNvSpPr>
          <p:nvPr>
            <p:ph type="body" sz="half" idx="1"/>
          </p:nvPr>
        </p:nvSpPr>
        <p:spPr>
          <a:xfrm>
            <a:off x="457200" y="1600200"/>
            <a:ext cx="4419600" cy="4525963"/>
          </a:xfrm>
        </p:spPr>
        <p:txBody>
          <a:bodyPr/>
          <a:lstStyle/>
          <a:p>
            <a:pPr algn="l" rtl="0" eaLnBrk="1" hangingPunct="1"/>
            <a:r>
              <a:rPr lang="en-US" altLang="en-US" sz="2800" smtClean="0"/>
              <a:t>Smooth surfaces – force shading</a:t>
            </a:r>
          </a:p>
          <a:p>
            <a:pPr algn="l" rtl="0" eaLnBrk="1" hangingPunct="1"/>
            <a:endParaRPr lang="en-US" altLang="en-US" sz="2800" smtClean="0"/>
          </a:p>
          <a:p>
            <a:pPr algn="l" rtl="0" eaLnBrk="1" hangingPunct="1"/>
            <a:r>
              <a:rPr lang="en-US" altLang="en-US" sz="2800" smtClean="0"/>
              <a:t>Friction</a:t>
            </a:r>
          </a:p>
          <a:p>
            <a:pPr algn="l" rtl="0" eaLnBrk="1" hangingPunct="1"/>
            <a:endParaRPr lang="en-US" altLang="en-US" sz="2800" smtClean="0"/>
          </a:p>
          <a:p>
            <a:pPr algn="l" rtl="0" eaLnBrk="1" hangingPunct="1"/>
            <a:r>
              <a:rPr lang="en-US" altLang="en-US" sz="2800" smtClean="0"/>
              <a:t>Texture</a:t>
            </a:r>
          </a:p>
          <a:p>
            <a:pPr lvl="1" algn="l" rtl="0" eaLnBrk="1" hangingPunct="1"/>
            <a:r>
              <a:rPr lang="en-US" altLang="en-US" sz="2400" smtClean="0"/>
              <a:t>Image based – texture map of heights wrapped around the object</a:t>
            </a:r>
          </a:p>
          <a:p>
            <a:pPr lvl="1" algn="l" rtl="0" eaLnBrk="1" hangingPunct="1"/>
            <a:r>
              <a:rPr lang="en-US" altLang="en-US" sz="2400" smtClean="0"/>
              <a:t>Noise, fractals</a:t>
            </a:r>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17240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ex1_wirefr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954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81600" y="2971800"/>
            <a:ext cx="3271838" cy="3103563"/>
          </a:xfr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5FE9CE34-253E-400E-B995-7CE3E890E207}" type="slidenum">
              <a:rPr lang="he-IL" altLang="en-US" smtClean="0"/>
              <a:pPr eaLnBrk="1" hangingPunct="1"/>
              <a:t>44</a:t>
            </a:fld>
            <a:endParaRPr lang="en-US" altLang="en-US" smtClean="0"/>
          </a:p>
        </p:txBody>
      </p:sp>
      <p:sp>
        <p:nvSpPr>
          <p:cNvPr id="467970" name="Rectangle 2"/>
          <p:cNvSpPr>
            <a:spLocks noGrp="1" noChangeArrowheads="1"/>
          </p:cNvSpPr>
          <p:nvPr>
            <p:ph type="title"/>
          </p:nvPr>
        </p:nvSpPr>
        <p:spPr/>
        <p:txBody>
          <a:bodyPr/>
          <a:lstStyle/>
          <a:p>
            <a:pPr algn="l" rtl="0" eaLnBrk="1" hangingPunct="1">
              <a:defRPr/>
            </a:pPr>
            <a:r>
              <a:rPr lang="en-US" dirty="0" smtClean="0"/>
              <a:t>More than 3 DOF – ray based</a:t>
            </a:r>
          </a:p>
        </p:txBody>
      </p:sp>
      <p:pic>
        <p:nvPicPr>
          <p:cNvPr id="26628"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0" y="2362200"/>
            <a:ext cx="4038600" cy="2819400"/>
          </a:xfrm>
        </p:spPr>
      </p:pic>
      <p:sp>
        <p:nvSpPr>
          <p:cNvPr id="26629" name="Content Placeholder 5"/>
          <p:cNvSpPr>
            <a:spLocks noGrp="1"/>
          </p:cNvSpPr>
          <p:nvPr>
            <p:ph sz="half" idx="2"/>
          </p:nvPr>
        </p:nvSpPr>
        <p:spPr>
          <a:xfrm>
            <a:off x="381000" y="1600200"/>
            <a:ext cx="4038600" cy="4525963"/>
          </a:xfrm>
        </p:spPr>
        <p:txBody>
          <a:bodyPr/>
          <a:lstStyle/>
          <a:p>
            <a:pPr algn="l" rtl="0"/>
            <a:r>
              <a:rPr lang="en-US" altLang="en-US" smtClean="0"/>
              <a:t>The interaction is with a line segment</a:t>
            </a:r>
          </a:p>
          <a:p>
            <a:pPr algn="l" rtl="0"/>
            <a:r>
              <a:rPr lang="en-US" altLang="en-US" smtClean="0"/>
              <a:t>Models of long tools</a:t>
            </a:r>
          </a:p>
          <a:p>
            <a:pPr lvl="1" algn="l" rtl="0"/>
            <a:r>
              <a:rPr lang="en-US" altLang="en-US" smtClean="0"/>
              <a:t>Surgical instruments simulation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F3D2FA77-0ABA-4568-BD89-09A6E29DD277}" type="slidenum">
              <a:rPr lang="he-IL" altLang="en-US" smtClean="0"/>
              <a:pPr eaLnBrk="1" hangingPunct="1"/>
              <a:t>45</a:t>
            </a:fld>
            <a:endParaRPr lang="en-US" altLang="en-US" smtClean="0"/>
          </a:p>
        </p:txBody>
      </p:sp>
      <p:sp>
        <p:nvSpPr>
          <p:cNvPr id="467970" name="Rectangle 2"/>
          <p:cNvSpPr>
            <a:spLocks noGrp="1" noChangeArrowheads="1"/>
          </p:cNvSpPr>
          <p:nvPr>
            <p:ph type="title"/>
          </p:nvPr>
        </p:nvSpPr>
        <p:spPr/>
        <p:txBody>
          <a:bodyPr/>
          <a:lstStyle/>
          <a:p>
            <a:pPr algn="l" rtl="0" eaLnBrk="1" hangingPunct="1">
              <a:defRPr/>
            </a:pPr>
            <a:r>
              <a:rPr lang="en-US" dirty="0" smtClean="0"/>
              <a:t>More than 3 DOF</a:t>
            </a:r>
            <a:r>
              <a:rPr lang="he-IL" dirty="0" smtClean="0"/>
              <a:t> </a:t>
            </a:r>
            <a:r>
              <a:rPr lang="en-US" dirty="0" smtClean="0"/>
              <a:t> - complex probing tool</a:t>
            </a:r>
          </a:p>
        </p:txBody>
      </p:sp>
      <p:pic>
        <p:nvPicPr>
          <p:cNvPr id="27652"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743200"/>
            <a:ext cx="4038600" cy="2819400"/>
          </a:xfrm>
        </p:spPr>
      </p:pic>
      <p:sp>
        <p:nvSpPr>
          <p:cNvPr id="27653" name="Content Placeholder 5"/>
          <p:cNvSpPr>
            <a:spLocks noGrp="1"/>
          </p:cNvSpPr>
          <p:nvPr>
            <p:ph sz="half" idx="1"/>
          </p:nvPr>
        </p:nvSpPr>
        <p:spPr/>
        <p:txBody>
          <a:bodyPr/>
          <a:lstStyle/>
          <a:p>
            <a:pPr algn="l" rtl="0"/>
            <a:r>
              <a:rPr lang="en-US" altLang="en-US" smtClean="0"/>
              <a:t>A set of points on the probing tool is simulated</a:t>
            </a:r>
          </a:p>
          <a:p>
            <a:pPr algn="l" rtl="0"/>
            <a:r>
              <a:rPr lang="en-US" altLang="en-US" smtClean="0"/>
              <a:t>Appropriate for models of mechanical assembly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8D323E72-FD1C-491E-81CD-D7A72864E4E6}" type="slidenum">
              <a:rPr lang="he-IL" altLang="en-US" smtClean="0"/>
              <a:pPr eaLnBrk="1" hangingPunct="1"/>
              <a:t>46</a:t>
            </a:fld>
            <a:endParaRPr lang="en-US" altLang="en-US" smtClean="0"/>
          </a:p>
        </p:txBody>
      </p:sp>
      <p:sp>
        <p:nvSpPr>
          <p:cNvPr id="472066" name="Rectangle 2"/>
          <p:cNvSpPr>
            <a:spLocks noGrp="1" noChangeArrowheads="1"/>
          </p:cNvSpPr>
          <p:nvPr>
            <p:ph type="title"/>
          </p:nvPr>
        </p:nvSpPr>
        <p:spPr/>
        <p:txBody>
          <a:bodyPr/>
          <a:lstStyle/>
          <a:p>
            <a:pPr algn="l" rtl="0">
              <a:defRPr/>
            </a:pPr>
            <a:r>
              <a:rPr lang="en-US"/>
              <a:t>Deformable objects</a:t>
            </a:r>
          </a:p>
        </p:txBody>
      </p:sp>
      <p:sp>
        <p:nvSpPr>
          <p:cNvPr id="29700" name="Rectangle 3"/>
          <p:cNvSpPr>
            <a:spLocks noGrp="1" noChangeArrowheads="1"/>
          </p:cNvSpPr>
          <p:nvPr>
            <p:ph type="body" idx="1"/>
          </p:nvPr>
        </p:nvSpPr>
        <p:spPr>
          <a:xfrm>
            <a:off x="457200" y="1600200"/>
            <a:ext cx="5257800" cy="4525963"/>
          </a:xfrm>
        </p:spPr>
        <p:txBody>
          <a:bodyPr/>
          <a:lstStyle/>
          <a:p>
            <a:pPr algn="l" rtl="0">
              <a:lnSpc>
                <a:spcPct val="90000"/>
              </a:lnSpc>
            </a:pPr>
            <a:r>
              <a:rPr lang="en-US" altLang="en-US" sz="2800" smtClean="0"/>
              <a:t>Geometry based</a:t>
            </a:r>
          </a:p>
          <a:p>
            <a:pPr lvl="1" algn="l" rtl="0">
              <a:lnSpc>
                <a:spcPct val="90000"/>
              </a:lnSpc>
            </a:pPr>
            <a:r>
              <a:rPr lang="en-US" altLang="en-US" sz="2400" smtClean="0"/>
              <a:t>Fast, easy to implement</a:t>
            </a:r>
          </a:p>
          <a:p>
            <a:pPr lvl="1" algn="l" rtl="0">
              <a:lnSpc>
                <a:spcPct val="90000"/>
              </a:lnSpc>
            </a:pPr>
            <a:r>
              <a:rPr lang="en-US" altLang="en-US" sz="2400" smtClean="0"/>
              <a:t>Don’t simulate the mechanics</a:t>
            </a:r>
          </a:p>
          <a:p>
            <a:pPr lvl="2" algn="l" rtl="0">
              <a:lnSpc>
                <a:spcPct val="90000"/>
              </a:lnSpc>
            </a:pPr>
            <a:r>
              <a:rPr lang="en-US" altLang="en-US" sz="2000" smtClean="0"/>
              <a:t>Vertex v. spline</a:t>
            </a:r>
          </a:p>
          <a:p>
            <a:pPr algn="l" rtl="0">
              <a:lnSpc>
                <a:spcPct val="90000"/>
              </a:lnSpc>
            </a:pPr>
            <a:r>
              <a:rPr lang="en-US" altLang="en-US" sz="2800" smtClean="0"/>
              <a:t>Physics based</a:t>
            </a:r>
          </a:p>
          <a:p>
            <a:pPr lvl="1" algn="l" rtl="0">
              <a:lnSpc>
                <a:spcPct val="90000"/>
              </a:lnSpc>
            </a:pPr>
            <a:r>
              <a:rPr lang="en-US" altLang="en-US" sz="2400" smtClean="0"/>
              <a:t>Realistic behavior</a:t>
            </a:r>
          </a:p>
          <a:p>
            <a:pPr lvl="1" algn="l" rtl="0">
              <a:lnSpc>
                <a:spcPct val="90000"/>
              </a:lnSpc>
            </a:pPr>
            <a:r>
              <a:rPr lang="en-US" altLang="en-US" sz="2400" smtClean="0"/>
              <a:t>Computationally expensive</a:t>
            </a:r>
          </a:p>
          <a:p>
            <a:pPr lvl="2" algn="l" rtl="0">
              <a:lnSpc>
                <a:spcPct val="90000"/>
              </a:lnSpc>
            </a:pPr>
            <a:r>
              <a:rPr lang="en-US" altLang="en-US" sz="2000" smtClean="0"/>
              <a:t>Particle based, Finite elements based</a:t>
            </a:r>
          </a:p>
          <a:p>
            <a:pPr algn="l" rtl="0">
              <a:lnSpc>
                <a:spcPct val="90000"/>
              </a:lnSpc>
            </a:pPr>
            <a:r>
              <a:rPr lang="en-US" altLang="en-US" sz="2800" smtClean="0"/>
              <a:t>Loose coupling between force and position deformation</a:t>
            </a:r>
          </a:p>
        </p:txBody>
      </p:sp>
      <p:pic>
        <p:nvPicPr>
          <p:cNvPr id="29701" name="Picture 5" descr="eg-2004-orien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352800"/>
            <a:ext cx="1306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7"/>
          <p:cNvSpPr>
            <a:spLocks noChangeArrowheads="1"/>
          </p:cNvSpPr>
          <p:nvPr/>
        </p:nvSpPr>
        <p:spPr bwMode="auto">
          <a:xfrm>
            <a:off x="0"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pic>
        <p:nvPicPr>
          <p:cNvPr id="29703" name="Picture 6" descr="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371600"/>
            <a:ext cx="23622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5105400"/>
            <a:ext cx="35814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0BA7EA0C-AB95-45E5-900F-C10BC069F3DC}" type="slidenum">
              <a:rPr lang="he-IL" altLang="en-US" smtClean="0"/>
              <a:pPr eaLnBrk="1" hangingPunct="1"/>
              <a:t>47</a:t>
            </a:fld>
            <a:endParaRPr lang="en-US" altLang="en-US" smtClean="0"/>
          </a:p>
        </p:txBody>
      </p:sp>
      <p:sp>
        <p:nvSpPr>
          <p:cNvPr id="473090" name="Rectangle 2"/>
          <p:cNvSpPr>
            <a:spLocks noGrp="1" noChangeArrowheads="1"/>
          </p:cNvSpPr>
          <p:nvPr>
            <p:ph type="title"/>
          </p:nvPr>
        </p:nvSpPr>
        <p:spPr/>
        <p:txBody>
          <a:bodyPr/>
          <a:lstStyle/>
          <a:p>
            <a:pPr algn="l" rtl="0">
              <a:defRPr/>
            </a:pPr>
            <a:r>
              <a:rPr lang="en-US"/>
              <a:t>Dynamic objects</a:t>
            </a:r>
          </a:p>
        </p:txBody>
      </p:sp>
      <p:pic>
        <p:nvPicPr>
          <p:cNvPr id="30724" name="Picture 1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62600" y="1600200"/>
            <a:ext cx="3124200" cy="1690688"/>
          </a:xfrm>
        </p:spPr>
      </p:pic>
      <p:pic>
        <p:nvPicPr>
          <p:cNvPr id="30725" name="Picture 1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1200" y="3938588"/>
            <a:ext cx="2895600" cy="1568450"/>
          </a:xfrm>
        </p:spPr>
      </p:pic>
      <p:pic>
        <p:nvPicPr>
          <p:cNvPr id="3072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775" y="2590800"/>
            <a:ext cx="36290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0"/>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457200" y="1295400"/>
            <a:ext cx="2447925" cy="2743200"/>
          </a:xfrm>
        </p:spPr>
      </p:pic>
      <p:sp>
        <p:nvSpPr>
          <p:cNvPr id="473102" name="Rectangle 14"/>
          <p:cNvSpPr>
            <a:spLocks noChangeArrowheads="1"/>
          </p:cNvSpPr>
          <p:nvPr/>
        </p:nvSpPr>
        <p:spPr bwMode="auto">
          <a:xfrm>
            <a:off x="5562600" y="3733800"/>
            <a:ext cx="3200400" cy="21336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3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0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93488BCD-A612-4C95-8B65-624BF7EF9D4A}" type="slidenum">
              <a:rPr lang="he-IL" altLang="en-US" smtClean="0"/>
              <a:pPr eaLnBrk="1" hangingPunct="1"/>
              <a:t>48</a:t>
            </a:fld>
            <a:endParaRPr lang="en-US" altLang="en-US" smtClean="0"/>
          </a:p>
        </p:txBody>
      </p:sp>
      <p:sp>
        <p:nvSpPr>
          <p:cNvPr id="479234" name="Rectangle 2"/>
          <p:cNvSpPr>
            <a:spLocks noGrp="1" noChangeArrowheads="1"/>
          </p:cNvSpPr>
          <p:nvPr>
            <p:ph type="title"/>
          </p:nvPr>
        </p:nvSpPr>
        <p:spPr/>
        <p:txBody>
          <a:bodyPr/>
          <a:lstStyle/>
          <a:p>
            <a:pPr algn="l" rtl="0">
              <a:defRPr/>
            </a:pPr>
            <a:r>
              <a:rPr lang="en-US"/>
              <a:t>Shared haptic operation</a:t>
            </a:r>
          </a:p>
        </p:txBody>
      </p:sp>
      <p:pic>
        <p:nvPicPr>
          <p:cNvPr id="32772" name="Picture 4"/>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7200" y="2667000"/>
            <a:ext cx="4038600" cy="3459163"/>
          </a:xfrm>
        </p:spPr>
      </p:pic>
      <p:pic>
        <p:nvPicPr>
          <p:cNvPr id="3277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2209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P4180072"/>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721469" y="1524000"/>
            <a:ext cx="4038600" cy="2682875"/>
          </a:xfrm>
          <a:noFill/>
        </p:spPr>
      </p:pic>
      <p:sp>
        <p:nvSpPr>
          <p:cNvPr id="32775" name="Text Box 8"/>
          <p:cNvSpPr txBox="1">
            <a:spLocks noChangeArrowheads="1"/>
          </p:cNvSpPr>
          <p:nvPr/>
        </p:nvSpPr>
        <p:spPr bwMode="auto">
          <a:xfrm>
            <a:off x="4950069" y="1447800"/>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l" rtl="0" eaLnBrk="1" hangingPunct="1">
              <a:spcBef>
                <a:spcPct val="50000"/>
              </a:spcBef>
            </a:pPr>
            <a:r>
              <a:rPr lang="en-US" altLang="en-US">
                <a:solidFill>
                  <a:schemeClr val="bg1"/>
                </a:solidFill>
              </a:rPr>
              <a:t>Karniel, Nisky, Avraham, Peles, and Levy-Tzedek, 2010</a:t>
            </a:r>
          </a:p>
        </p:txBody>
      </p:sp>
      <p:pic>
        <p:nvPicPr>
          <p:cNvPr id="8" name="Handsha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359" t="26308" r="12407" b="25145"/>
          <a:stretch/>
        </p:blipFill>
        <p:spPr>
          <a:xfrm>
            <a:off x="4724400" y="4495800"/>
            <a:ext cx="3991712" cy="1447800"/>
          </a:xfrm>
          <a:prstGeom prst="rect">
            <a:avLst/>
          </a:prstGeom>
        </p:spPr>
      </p:pic>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6463440" y="2206800"/>
              <a:ext cx="1010880" cy="428760"/>
            </p14:xfrm>
          </p:contentPart>
        </mc:Choice>
        <mc:Fallback xmlns="">
          <p:pic>
            <p:nvPicPr>
              <p:cNvPr id="2" name="Ink 1"/>
              <p:cNvPicPr/>
              <p:nvPr/>
            </p:nvPicPr>
            <p:blipFill>
              <a:blip r:embed="rId10"/>
              <a:stretch>
                <a:fillRect/>
              </a:stretch>
            </p:blipFill>
            <p:spPr>
              <a:xfrm>
                <a:off x="6450840" y="2193480"/>
                <a:ext cx="1036800" cy="4546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sz="4000" dirty="0" smtClean="0"/>
              <a:t>Vibration feedback</a:t>
            </a:r>
            <a:endParaRPr lang="en-US" sz="4000" dirty="0"/>
          </a:p>
        </p:txBody>
      </p:sp>
      <p:sp>
        <p:nvSpPr>
          <p:cNvPr id="6" name="Slide Number Placeholder 5"/>
          <p:cNvSpPr>
            <a:spLocks noGrp="1"/>
          </p:cNvSpPr>
          <p:nvPr>
            <p:ph type="sldNum" sz="quarter" idx="12"/>
          </p:nvPr>
        </p:nvSpPr>
        <p:spPr/>
        <p:txBody>
          <a:bodyPr/>
          <a:lstStyle/>
          <a:p>
            <a:pPr>
              <a:defRPr/>
            </a:pPr>
            <a:fld id="{EE453CB8-9166-495F-AC36-0BE0B68D2753}" type="slidenum">
              <a:rPr lang="he-IL" smtClean="0"/>
              <a:pPr>
                <a:defRPr/>
              </a:pPr>
              <a:t>49</a:t>
            </a:fld>
            <a:endParaRPr lang="en-US"/>
          </a:p>
        </p:txBody>
      </p:sp>
      <p:pic>
        <p:nvPicPr>
          <p:cNvPr id="7" name="Picture 6"/>
          <p:cNvPicPr>
            <a:picLocks noChangeAspect="1"/>
          </p:cNvPicPr>
          <p:nvPr/>
        </p:nvPicPr>
        <p:blipFill>
          <a:blip r:embed="rId3"/>
          <a:stretch>
            <a:fillRect/>
          </a:stretch>
        </p:blipFill>
        <p:spPr>
          <a:xfrm>
            <a:off x="4721225" y="2519322"/>
            <a:ext cx="3692255" cy="3470760"/>
          </a:xfrm>
          <a:prstGeom prst="rect">
            <a:avLst/>
          </a:prstGeom>
        </p:spPr>
      </p:pic>
      <p:sp>
        <p:nvSpPr>
          <p:cNvPr id="8" name="TextBox 7"/>
          <p:cNvSpPr txBox="1"/>
          <p:nvPr/>
        </p:nvSpPr>
        <p:spPr>
          <a:xfrm>
            <a:off x="533400" y="1828800"/>
            <a:ext cx="3352800" cy="4247317"/>
          </a:xfrm>
          <a:prstGeom prst="rect">
            <a:avLst/>
          </a:prstGeom>
          <a:noFill/>
        </p:spPr>
        <p:txBody>
          <a:bodyPr wrap="square" rtlCol="0">
            <a:spAutoFit/>
          </a:bodyPr>
          <a:lstStyle/>
          <a:p>
            <a:pPr algn="l" rtl="0"/>
            <a:r>
              <a:rPr lang="en-US" sz="2800" dirty="0" smtClean="0"/>
              <a:t>Render texture</a:t>
            </a:r>
          </a:p>
          <a:p>
            <a:pPr algn="l" rtl="0"/>
            <a:endParaRPr lang="en-US" sz="2800" dirty="0"/>
          </a:p>
          <a:p>
            <a:pPr algn="l" rtl="0"/>
            <a:r>
              <a:rPr lang="en-US" sz="2800" dirty="0" smtClean="0"/>
              <a:t>Render contact transients and increase perceived stiffness</a:t>
            </a:r>
          </a:p>
          <a:p>
            <a:pPr algn="l" rtl="0"/>
            <a:endParaRPr lang="en-US" sz="2800" dirty="0"/>
          </a:p>
          <a:p>
            <a:pPr algn="l" rtl="0"/>
            <a:r>
              <a:rPr lang="en-US" sz="2800" dirty="0" smtClean="0"/>
              <a:t>Sensory </a:t>
            </a:r>
            <a:r>
              <a:rPr lang="en-US" sz="2800" dirty="0"/>
              <a:t>substitution</a:t>
            </a:r>
          </a:p>
          <a:p>
            <a:pPr algn="l" rtl="0"/>
            <a:endParaRPr lang="en-US" dirty="0"/>
          </a:p>
        </p:txBody>
      </p:sp>
      <p:pic>
        <p:nvPicPr>
          <p:cNvPr id="68610" name="Picture 2" descr="Image result for vibration motor hap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156454"/>
            <a:ext cx="1809003" cy="134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06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5864"/>
            <a:ext cx="7886700" cy="1325563"/>
          </a:xfrm>
        </p:spPr>
        <p:txBody>
          <a:bodyPr/>
          <a:lstStyle/>
          <a:p>
            <a:pPr algn="l" rtl="0"/>
            <a:r>
              <a:rPr lang="en-US" dirty="0" smtClean="0"/>
              <a:t>Missing tactile sense</a:t>
            </a:r>
            <a:endParaRPr lang="en-US" dirty="0"/>
          </a:p>
        </p:txBody>
      </p:sp>
      <p:sp>
        <p:nvSpPr>
          <p:cNvPr id="4" name="Rectangle 3"/>
          <p:cNvSpPr/>
          <p:nvPr/>
        </p:nvSpPr>
        <p:spPr>
          <a:xfrm>
            <a:off x="2049584" y="6255435"/>
            <a:ext cx="5044831" cy="369332"/>
          </a:xfrm>
          <a:prstGeom prst="rect">
            <a:avLst/>
          </a:prstGeom>
        </p:spPr>
        <p:txBody>
          <a:bodyPr wrap="square">
            <a:spAutoFit/>
          </a:bodyPr>
          <a:lstStyle/>
          <a:p>
            <a:r>
              <a:rPr lang="en-US" dirty="0" smtClean="0">
                <a:hlinkClick r:id="rId3"/>
              </a:rPr>
              <a:t>https://www.youtube.com/watch?v=0LfJ3M3Kn80</a:t>
            </a:r>
            <a:r>
              <a:rPr lang="en-US" dirty="0" smtClean="0"/>
              <a:t> </a:t>
            </a:r>
            <a:endParaRPr lang="en-US" dirty="0"/>
          </a:p>
        </p:txBody>
      </p:sp>
      <p:pic>
        <p:nvPicPr>
          <p:cNvPr id="5" name="0LfJ3M3Kn80"/>
          <p:cNvPicPr>
            <a:picLocks noRot="1" noChangeAspect="1"/>
          </p:cNvPicPr>
          <p:nvPr>
            <a:videoFile r:link="rId1"/>
          </p:nvPr>
        </p:nvPicPr>
        <p:blipFill>
          <a:blip r:embed="rId4"/>
          <a:stretch>
            <a:fillRect/>
          </a:stretch>
        </p:blipFill>
        <p:spPr>
          <a:xfrm>
            <a:off x="195384" y="1690689"/>
            <a:ext cx="6456156" cy="3631588"/>
          </a:xfrm>
          <a:prstGeom prst="rect">
            <a:avLst/>
          </a:prstGeom>
        </p:spPr>
      </p:pic>
      <p:pic>
        <p:nvPicPr>
          <p:cNvPr id="8" name="Picture 7"/>
          <p:cNvPicPr>
            <a:picLocks noChangeAspect="1"/>
          </p:cNvPicPr>
          <p:nvPr/>
        </p:nvPicPr>
        <p:blipFill>
          <a:blip r:embed="rId5"/>
          <a:stretch>
            <a:fillRect/>
          </a:stretch>
        </p:blipFill>
        <p:spPr>
          <a:xfrm>
            <a:off x="7084806" y="3053375"/>
            <a:ext cx="1682602" cy="2246360"/>
          </a:xfrm>
          <a:prstGeom prst="rect">
            <a:avLst/>
          </a:prstGeom>
        </p:spPr>
      </p:pic>
      <p:sp>
        <p:nvSpPr>
          <p:cNvPr id="9" name="AutoShape 4" descr="Image result for ice in h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6"/>
          <a:stretch>
            <a:fillRect/>
          </a:stretch>
        </p:blipFill>
        <p:spPr>
          <a:xfrm>
            <a:off x="7084806" y="1690689"/>
            <a:ext cx="1692355" cy="1267633"/>
          </a:xfrm>
          <a:prstGeom prst="rect">
            <a:avLst/>
          </a:prstGeom>
        </p:spPr>
      </p:pic>
    </p:spTree>
    <p:extLst>
      <p:ext uri="{BB962C8B-B14F-4D97-AF65-F5344CB8AC3E}">
        <p14:creationId xmlns:p14="http://schemas.microsoft.com/office/powerpoint/2010/main" val="2683702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Example </a:t>
            </a:r>
            <a:r>
              <a:rPr lang="en-US" dirty="0" err="1" smtClean="0"/>
              <a:t>Verro</a:t>
            </a:r>
            <a:r>
              <a:rPr lang="en-US" dirty="0" smtClean="0"/>
              <a:t>-touch</a:t>
            </a:r>
            <a:endParaRPr lang="en-US" dirty="0"/>
          </a:p>
        </p:txBody>
      </p:sp>
      <p:sp>
        <p:nvSpPr>
          <p:cNvPr id="6" name="Slide Number Placeholder 5"/>
          <p:cNvSpPr>
            <a:spLocks noGrp="1"/>
          </p:cNvSpPr>
          <p:nvPr>
            <p:ph type="sldNum" sz="quarter" idx="12"/>
          </p:nvPr>
        </p:nvSpPr>
        <p:spPr/>
        <p:txBody>
          <a:bodyPr/>
          <a:lstStyle/>
          <a:p>
            <a:pPr>
              <a:defRPr/>
            </a:pPr>
            <a:fld id="{EE453CB8-9166-495F-AC36-0BE0B68D2753}" type="slidenum">
              <a:rPr lang="he-IL" smtClean="0"/>
              <a:pPr>
                <a:defRPr/>
              </a:pPr>
              <a:t>50</a:t>
            </a:fld>
            <a:endParaRPr lang="en-US"/>
          </a:p>
        </p:txBody>
      </p:sp>
      <p:pic>
        <p:nvPicPr>
          <p:cNvPr id="69634" name="Picture 2" descr="http://haptics.seas.upenn.edu/uploads/Research/vt_overvie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49" y="1417638"/>
            <a:ext cx="3537502" cy="3883026"/>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http://haptics.seas.upenn.edu/uploads/Research/similar_recordin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219200"/>
            <a:ext cx="3176073" cy="53098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5638800"/>
            <a:ext cx="2819400" cy="369332"/>
          </a:xfrm>
          <a:prstGeom prst="rect">
            <a:avLst/>
          </a:prstGeom>
          <a:noFill/>
        </p:spPr>
        <p:txBody>
          <a:bodyPr wrap="square" rtlCol="0">
            <a:spAutoFit/>
          </a:bodyPr>
          <a:lstStyle/>
          <a:p>
            <a:r>
              <a:rPr lang="en-US" dirty="0" smtClean="0"/>
              <a:t>Katherine Kuchenbecker</a:t>
            </a:r>
            <a:endParaRPr lang="en-US" dirty="0"/>
          </a:p>
        </p:txBody>
      </p:sp>
    </p:spTree>
    <p:extLst>
      <p:ext uri="{BB962C8B-B14F-4D97-AF65-F5344CB8AC3E}">
        <p14:creationId xmlns:p14="http://schemas.microsoft.com/office/powerpoint/2010/main" val="15703952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srcRect l="21817" t="9277" r="33037" b="24948"/>
          <a:stretch>
            <a:fillRect/>
          </a:stretch>
        </p:blipFill>
        <p:spPr bwMode="auto">
          <a:xfrm>
            <a:off x="1905000" y="1526388"/>
            <a:ext cx="5181600" cy="502376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pPr algn="l" rtl="0"/>
            <a:r>
              <a:rPr lang="en-US" dirty="0" smtClean="0"/>
              <a:t>Wearable Haptics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8708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Non-grounded Haptics</a:t>
            </a:r>
            <a:endParaRPr lang="en-US" dirty="0"/>
          </a:p>
        </p:txBody>
      </p:sp>
      <p:pic>
        <p:nvPicPr>
          <p:cNvPr id="5" name="Hapstik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6100" y="1600200"/>
            <a:ext cx="8051800" cy="4525963"/>
          </a:xfrm>
        </p:spPr>
      </p:pic>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52</a:t>
            </a:fld>
            <a:endParaRPr lang="en-US"/>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4322520" y="5410800"/>
              <a:ext cx="22320" cy="24840"/>
            </p14:xfrm>
          </p:contentPart>
        </mc:Choice>
        <mc:Fallback xmlns="">
          <p:pic>
            <p:nvPicPr>
              <p:cNvPr id="3" name="Ink 2"/>
              <p:cNvPicPr/>
              <p:nvPr/>
            </p:nvPicPr>
            <p:blipFill>
              <a:blip r:embed="rId7"/>
              <a:stretch>
                <a:fillRect/>
              </a:stretch>
            </p:blipFill>
            <p:spPr>
              <a:xfrm>
                <a:off x="4312440" y="5400360"/>
                <a:ext cx="38160" cy="42120"/>
              </a:xfrm>
              <a:prstGeom prst="rect">
                <a:avLst/>
              </a:prstGeom>
            </p:spPr>
          </p:pic>
        </mc:Fallback>
      </mc:AlternateContent>
    </p:spTree>
    <p:extLst>
      <p:ext uri="{BB962C8B-B14F-4D97-AF65-F5344CB8AC3E}">
        <p14:creationId xmlns:p14="http://schemas.microsoft.com/office/powerpoint/2010/main" val="3212232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Tactile Haptics</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53</a:t>
            </a:fld>
            <a:endParaRPr lang="en-US"/>
          </a:p>
        </p:txBody>
      </p:sp>
      <p:sp>
        <p:nvSpPr>
          <p:cNvPr id="5" name="Rectangle 4"/>
          <p:cNvSpPr/>
          <p:nvPr/>
        </p:nvSpPr>
        <p:spPr>
          <a:xfrm>
            <a:off x="3124136" y="5715000"/>
            <a:ext cx="3262496" cy="646331"/>
          </a:xfrm>
          <a:prstGeom prst="rect">
            <a:avLst/>
          </a:prstGeom>
        </p:spPr>
        <p:txBody>
          <a:bodyPr wrap="none">
            <a:spAutoFit/>
          </a:bodyPr>
          <a:lstStyle/>
          <a:p>
            <a:r>
              <a:rPr lang="en-US" dirty="0" smtClean="0">
                <a:hlinkClick r:id="rId5"/>
              </a:rPr>
              <a:t>https://youtu.be/610iTKlYBVM</a:t>
            </a:r>
            <a:endParaRPr lang="en-US" dirty="0" smtClean="0"/>
          </a:p>
          <a:p>
            <a:endParaRPr lang="en-US" dirty="0"/>
          </a:p>
        </p:txBody>
      </p:sp>
      <p:pic>
        <p:nvPicPr>
          <p:cNvPr id="6" name="Picture 8" descr="Fig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3152" r="21969" b="7221"/>
          <a:stretch/>
        </p:blipFill>
        <p:spPr bwMode="auto">
          <a:xfrm>
            <a:off x="5336377" y="2192211"/>
            <a:ext cx="2969431" cy="2793442"/>
          </a:xfrm>
          <a:prstGeom prst="rect">
            <a:avLst/>
          </a:prstGeom>
          <a:noFill/>
          <a:extLst>
            <a:ext uri="{909E8E84-426E-40DD-AFC4-6F175D3DCCD1}">
              <a14:hiddenFill xmlns:a14="http://schemas.microsoft.com/office/drawing/2010/main">
                <a:solidFill>
                  <a:srgbClr val="FFFFFF"/>
                </a:solidFill>
              </a14:hiddenFill>
            </a:ext>
          </a:extLst>
        </p:spPr>
      </p:pic>
      <p:pic>
        <p:nvPicPr>
          <p:cNvPr id="7" name="SkinStretch.mp4">
            <a:hlinkClick r:id="" action="ppaction://media"/>
          </p:cNvPr>
          <p:cNvPicPr>
            <a:picLocks noChangeAspect="1"/>
          </p:cNvPicPr>
          <p:nvPr>
            <a:videoFile r:link="rId1"/>
            <p:extLst>
              <p:ext uri="{DAA4B4D4-6D71-4841-9C94-3DE7FCFB9230}">
                <p14:media xmlns:p14="http://schemas.microsoft.com/office/powerpoint/2010/main" r:embed="rId2">
                  <p14:trim st="27573.76" end="20923.6209"/>
                </p14:media>
              </p:ext>
            </p:extLst>
          </p:nvPr>
        </p:nvPicPr>
        <p:blipFill rotWithShape="1">
          <a:blip r:embed="rId7"/>
          <a:srcRect l="20363" t="12568" r="18023" b="11058"/>
          <a:stretch/>
        </p:blipFill>
        <p:spPr>
          <a:xfrm>
            <a:off x="638069" y="2192210"/>
            <a:ext cx="4009294" cy="2793442"/>
          </a:xfrm>
          <a:prstGeom prst="rect">
            <a:avLst/>
          </a:prstGeom>
        </p:spPr>
      </p:pic>
    </p:spTree>
    <p:extLst>
      <p:ext uri="{BB962C8B-B14F-4D97-AF65-F5344CB8AC3E}">
        <p14:creationId xmlns:p14="http://schemas.microsoft.com/office/powerpoint/2010/main" val="271517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Tactile arrays</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54</a:t>
            </a:fld>
            <a:endParaRPr lang="en-US"/>
          </a:p>
        </p:txBody>
      </p:sp>
      <p:pic>
        <p:nvPicPr>
          <p:cNvPr id="5" name="Picture 4"/>
          <p:cNvPicPr>
            <a:picLocks noChangeAspect="1"/>
          </p:cNvPicPr>
          <p:nvPr/>
        </p:nvPicPr>
        <p:blipFill>
          <a:blip r:embed="rId2"/>
          <a:stretch>
            <a:fillRect/>
          </a:stretch>
        </p:blipFill>
        <p:spPr>
          <a:xfrm>
            <a:off x="2556235" y="1348765"/>
            <a:ext cx="4031529" cy="5171161"/>
          </a:xfrm>
          <a:prstGeom prst="rect">
            <a:avLst/>
          </a:prstGeom>
        </p:spPr>
      </p:pic>
    </p:spTree>
    <p:extLst>
      <p:ext uri="{BB962C8B-B14F-4D97-AF65-F5344CB8AC3E}">
        <p14:creationId xmlns:p14="http://schemas.microsoft.com/office/powerpoint/2010/main" val="22353126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TPAD – ultrasonic friction modulation</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55</a:t>
            </a:fld>
            <a:endParaRPr lang="en-US"/>
          </a:p>
        </p:txBody>
      </p:sp>
      <p:pic>
        <p:nvPicPr>
          <p:cNvPr id="70658" name="Picture 2" descr="project_page_978x4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96" y="1905000"/>
            <a:ext cx="8373404" cy="394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0003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04" y="2705695"/>
            <a:ext cx="5665887"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506" y="759024"/>
            <a:ext cx="5900291" cy="136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3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1163" y="2482453"/>
            <a:ext cx="2901032" cy="294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037" name="Rectangle 4"/>
          <p:cNvSpPr>
            <a:spLocks/>
          </p:cNvSpPr>
          <p:nvPr/>
        </p:nvSpPr>
        <p:spPr bwMode="auto">
          <a:xfrm>
            <a:off x="1953840" y="5756240"/>
            <a:ext cx="522739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3700">
                <a:ea typeface="MS PGothic" pitchFamily="34" charset="-128"/>
              </a:rPr>
              <a:t>http://hapkit.stanford.edu</a:t>
            </a:r>
          </a:p>
        </p:txBody>
      </p:sp>
    </p:spTree>
    <p:extLst>
      <p:ext uri="{BB962C8B-B14F-4D97-AF65-F5344CB8AC3E}">
        <p14:creationId xmlns:p14="http://schemas.microsoft.com/office/powerpoint/2010/main" val="228854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Particle Jamming Haptics</a:t>
            </a:r>
            <a:endParaRPr lang="en-US"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57</a:t>
            </a:fld>
            <a:endParaRPr lang="en-US"/>
          </a:p>
        </p:txBody>
      </p:sp>
      <p:pic>
        <p:nvPicPr>
          <p:cNvPr id="3" name="worldhaptics13-stanley-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828800"/>
            <a:ext cx="6781800" cy="3814763"/>
          </a:xfrm>
          <a:prstGeom prst="rect">
            <a:avLst/>
          </a:prstGeom>
        </p:spPr>
      </p:pic>
    </p:spTree>
    <p:extLst>
      <p:ext uri="{BB962C8B-B14F-4D97-AF65-F5344CB8AC3E}">
        <p14:creationId xmlns:p14="http://schemas.microsoft.com/office/powerpoint/2010/main" val="108911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Jamming </a:t>
            </a:r>
            <a:r>
              <a:rPr lang="en-US" dirty="0" err="1"/>
              <a:t>Haptics</a:t>
            </a:r>
            <a:endParaRPr lang="he-IL" dirty="0"/>
          </a:p>
        </p:txBody>
      </p:sp>
      <p:sp>
        <p:nvSpPr>
          <p:cNvPr id="4" name="Slide Number Placeholder 3"/>
          <p:cNvSpPr>
            <a:spLocks noGrp="1"/>
          </p:cNvSpPr>
          <p:nvPr>
            <p:ph type="sldNum" sz="quarter" idx="12"/>
          </p:nvPr>
        </p:nvSpPr>
        <p:spPr/>
        <p:txBody>
          <a:bodyPr/>
          <a:lstStyle/>
          <a:p>
            <a:pPr>
              <a:defRPr/>
            </a:pPr>
            <a:fld id="{DA1B3ECE-515A-423D-8D4F-01F148C83139}" type="slidenum">
              <a:rPr lang="he-IL" smtClean="0"/>
              <a:pPr>
                <a:defRPr/>
              </a:pPr>
              <a:t>58</a:t>
            </a:fld>
            <a:endParaRPr lang="en-US"/>
          </a:p>
        </p:txBody>
      </p:sp>
      <p:pic>
        <p:nvPicPr>
          <p:cNvPr id="68610" name="Picture 2" descr="http://charm.stanford.edu/pmwiki/uploads/stanley_demo_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19132"/>
            <a:ext cx="60198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689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B8677006-44CD-49F9-B78B-C1411BC827DD}" type="slidenum">
              <a:rPr lang="he-IL" altLang="en-US" smtClean="0"/>
              <a:pPr eaLnBrk="1" hangingPunct="1"/>
              <a:t>59</a:t>
            </a:fld>
            <a:endParaRPr lang="en-US" altLang="en-US" smtClean="0"/>
          </a:p>
        </p:txBody>
      </p:sp>
      <p:sp>
        <p:nvSpPr>
          <p:cNvPr id="505858" name="Rectangle 2"/>
          <p:cNvSpPr>
            <a:spLocks noGrp="1" noChangeArrowheads="1"/>
          </p:cNvSpPr>
          <p:nvPr>
            <p:ph type="title"/>
          </p:nvPr>
        </p:nvSpPr>
        <p:spPr/>
        <p:txBody>
          <a:bodyPr/>
          <a:lstStyle/>
          <a:p>
            <a:pPr algn="l" rtl="0">
              <a:defRPr/>
            </a:pPr>
            <a:r>
              <a:rPr lang="en-US"/>
              <a:t>The future of haptics</a:t>
            </a:r>
          </a:p>
        </p:txBody>
      </p:sp>
      <p:sp>
        <p:nvSpPr>
          <p:cNvPr id="36868" name="Rectangle 7"/>
          <p:cNvSpPr>
            <a:spLocks noGrp="1" noChangeArrowheads="1"/>
          </p:cNvSpPr>
          <p:nvPr>
            <p:ph type="body" idx="1"/>
          </p:nvPr>
        </p:nvSpPr>
        <p:spPr>
          <a:xfrm>
            <a:off x="457200" y="1600200"/>
            <a:ext cx="5562600" cy="4525963"/>
          </a:xfrm>
        </p:spPr>
        <p:txBody>
          <a:bodyPr/>
          <a:lstStyle/>
          <a:p>
            <a:pPr algn="l" rtl="0">
              <a:lnSpc>
                <a:spcPct val="80000"/>
              </a:lnSpc>
            </a:pPr>
            <a:r>
              <a:rPr lang="en-US" altLang="en-US" sz="2800" dirty="0" smtClean="0"/>
              <a:t>Journal</a:t>
            </a:r>
          </a:p>
          <a:p>
            <a:pPr lvl="1" algn="l" rtl="0">
              <a:lnSpc>
                <a:spcPct val="80000"/>
              </a:lnSpc>
            </a:pPr>
            <a:r>
              <a:rPr lang="en-US" altLang="en-US" sz="2400" dirty="0" smtClean="0"/>
              <a:t>IEEE Transactions on Haptics</a:t>
            </a:r>
          </a:p>
          <a:p>
            <a:pPr algn="l" rtl="0">
              <a:lnSpc>
                <a:spcPct val="80000"/>
              </a:lnSpc>
            </a:pPr>
            <a:r>
              <a:rPr lang="en-US" altLang="en-US" sz="2800" dirty="0" smtClean="0"/>
              <a:t>International conferences</a:t>
            </a:r>
          </a:p>
          <a:p>
            <a:pPr lvl="1" algn="l" rtl="0">
              <a:lnSpc>
                <a:spcPct val="80000"/>
              </a:lnSpc>
            </a:pPr>
            <a:r>
              <a:rPr lang="en-US" altLang="en-US" sz="2400" dirty="0" err="1" smtClean="0"/>
              <a:t>EuroHaptics</a:t>
            </a:r>
            <a:r>
              <a:rPr lang="en-US" altLang="en-US" sz="2400" dirty="0" smtClean="0"/>
              <a:t> 2016</a:t>
            </a:r>
          </a:p>
          <a:p>
            <a:pPr lvl="2" algn="l" rtl="0">
              <a:lnSpc>
                <a:spcPct val="80000"/>
              </a:lnSpc>
            </a:pPr>
            <a:r>
              <a:rPr lang="en-US" altLang="en-US" sz="2000" dirty="0" smtClean="0">
                <a:hlinkClick r:id="rId3"/>
              </a:rPr>
              <a:t>http://www.eurohaptics.org/</a:t>
            </a:r>
            <a:endParaRPr lang="en-US" altLang="en-US" sz="2000" dirty="0" smtClean="0"/>
          </a:p>
          <a:p>
            <a:pPr lvl="1" algn="l" rtl="0">
              <a:lnSpc>
                <a:spcPct val="80000"/>
              </a:lnSpc>
            </a:pPr>
            <a:r>
              <a:rPr lang="en-US" altLang="en-US" sz="2400" dirty="0"/>
              <a:t>Haptics Symposium</a:t>
            </a:r>
          </a:p>
          <a:p>
            <a:pPr lvl="2" algn="l" rtl="0">
              <a:lnSpc>
                <a:spcPct val="80000"/>
              </a:lnSpc>
            </a:pPr>
            <a:r>
              <a:rPr lang="en-US" altLang="en-US" sz="1600" dirty="0" smtClean="0">
                <a:hlinkClick r:id="rId4"/>
              </a:rPr>
              <a:t>http://2016.hapticssymposium.org/</a:t>
            </a:r>
            <a:endParaRPr lang="en-US" altLang="en-US" sz="1600" dirty="0" smtClean="0"/>
          </a:p>
          <a:p>
            <a:pPr lvl="1" algn="l" rtl="0">
              <a:lnSpc>
                <a:spcPct val="80000"/>
              </a:lnSpc>
            </a:pPr>
            <a:r>
              <a:rPr lang="en-US" altLang="en-US" sz="2400" dirty="0" err="1" smtClean="0"/>
              <a:t>WorldHaptics</a:t>
            </a:r>
            <a:r>
              <a:rPr lang="en-US" altLang="en-US" sz="2400" dirty="0" smtClean="0"/>
              <a:t> 2017</a:t>
            </a:r>
            <a:endParaRPr lang="en-US" altLang="en-US" sz="2400" dirty="0"/>
          </a:p>
          <a:p>
            <a:pPr lvl="2" algn="l" rtl="0">
              <a:lnSpc>
                <a:spcPct val="80000"/>
              </a:lnSpc>
            </a:pPr>
            <a:r>
              <a:rPr lang="en-US" altLang="en-US" sz="2000" dirty="0">
                <a:hlinkClick r:id="rId5"/>
              </a:rPr>
              <a:t>http://www.worldhaptics2017.org</a:t>
            </a:r>
            <a:r>
              <a:rPr lang="en-US" altLang="en-US" sz="2000" dirty="0" smtClean="0">
                <a:hlinkClick r:id="rId5"/>
              </a:rPr>
              <a:t>/</a:t>
            </a:r>
            <a:endParaRPr lang="en-US" altLang="en-US" sz="2000" dirty="0" smtClean="0"/>
          </a:p>
          <a:p>
            <a:pPr lvl="2" algn="l" rtl="0">
              <a:lnSpc>
                <a:spcPct val="80000"/>
              </a:lnSpc>
            </a:pPr>
            <a:endParaRPr lang="en-US" altLang="en-US" sz="2000" dirty="0" smtClean="0"/>
          </a:p>
          <a:p>
            <a:pPr algn="l" rtl="0">
              <a:lnSpc>
                <a:spcPct val="80000"/>
              </a:lnSpc>
            </a:pPr>
            <a:r>
              <a:rPr lang="en-US" altLang="en-US" sz="2800" dirty="0" smtClean="0"/>
              <a:t>Technical committee on haptics</a:t>
            </a:r>
          </a:p>
          <a:p>
            <a:pPr lvl="1" algn="l" rtl="0">
              <a:lnSpc>
                <a:spcPct val="80000"/>
              </a:lnSpc>
            </a:pPr>
            <a:r>
              <a:rPr lang="en-US" altLang="en-US" sz="2400" dirty="0" smtClean="0">
                <a:hlinkClick r:id="rId6"/>
              </a:rPr>
              <a:t>http://www.worldhaptics.org/</a:t>
            </a:r>
            <a:endParaRPr lang="en-US" altLang="en-US" sz="2400" dirty="0" smtClean="0"/>
          </a:p>
        </p:txBody>
      </p:sp>
      <p:pic>
        <p:nvPicPr>
          <p:cNvPr id="36869" name="Picture 3"/>
          <p:cNvPicPr>
            <a:picLocks noGrp="1" noChangeAspect="1" noChangeArrowheads="1"/>
          </p:cNvPicPr>
          <p:nvPr>
            <p:ph idx="4294967295"/>
          </p:nvPr>
        </p:nvPicPr>
        <p:blipFill>
          <a:blip r:embed="rId7">
            <a:extLst>
              <a:ext uri="{28A0092B-C50C-407E-A947-70E740481C1C}">
                <a14:useLocalDpi xmlns:a14="http://schemas.microsoft.com/office/drawing/2010/main" val="0"/>
              </a:ext>
            </a:extLst>
          </a:blip>
          <a:srcRect l="24861" t="14450" r="28241" b="10242"/>
          <a:stretch>
            <a:fillRect/>
          </a:stretch>
        </p:blipFill>
        <p:spPr>
          <a:xfrm>
            <a:off x="6042025" y="2849563"/>
            <a:ext cx="2797175" cy="3322637"/>
          </a:xfrm>
        </p:spPr>
      </p:pic>
      <p:sp>
        <p:nvSpPr>
          <p:cNvPr id="36870" name="Text Box 4"/>
          <p:cNvSpPr txBox="1">
            <a:spLocks noChangeArrowheads="1"/>
          </p:cNvSpPr>
          <p:nvPr/>
        </p:nvSpPr>
        <p:spPr bwMode="auto">
          <a:xfrm>
            <a:off x="2646363" y="6248400"/>
            <a:ext cx="6192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i="1">
                <a:latin typeface="Verdana" pitchFamily="34" charset="0"/>
              </a:rPr>
              <a:t>IEEE the Institute</a:t>
            </a:r>
            <a:r>
              <a:rPr lang="en-US" altLang="en-US">
                <a:latin typeface="Verdana" pitchFamily="34" charset="0"/>
              </a:rPr>
              <a:t>, March 2008</a:t>
            </a:r>
          </a:p>
        </p:txBody>
      </p:sp>
      <p:pic>
        <p:nvPicPr>
          <p:cNvPr id="36871" name="Picture 9" descr="TCH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6096000"/>
            <a:ext cx="14478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1" descr="IEEE Transactions on Haptic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1447800"/>
            <a:ext cx="44958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253435" y="52983"/>
            <a:ext cx="7821811" cy="937617"/>
          </a:xfrm>
        </p:spPr>
        <p:txBody>
          <a:bodyPr/>
          <a:lstStyle/>
          <a:p>
            <a:pPr algn="l" rtl="0">
              <a:defRPr/>
            </a:pPr>
            <a:r>
              <a:rPr lang="en-US" sz="4800" dirty="0"/>
              <a:t>Missing kinesthesia</a:t>
            </a:r>
            <a:endParaRPr lang="en-US" sz="4500" dirty="0">
              <a:sym typeface="Gill Sans" charset="0"/>
            </a:endParaRPr>
          </a:p>
        </p:txBody>
      </p:sp>
      <p:pic>
        <p:nvPicPr>
          <p:cNvPr id="2048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846" y="1202717"/>
            <a:ext cx="5965031" cy="445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4" name="Rectangle 3"/>
          <p:cNvSpPr>
            <a:spLocks/>
          </p:cNvSpPr>
          <p:nvPr/>
        </p:nvSpPr>
        <p:spPr bwMode="auto">
          <a:xfrm>
            <a:off x="26789" y="5562600"/>
            <a:ext cx="8974336" cy="9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3200" dirty="0">
                <a:ea typeface="MS PGothic" pitchFamily="34" charset="-128"/>
              </a:rPr>
              <a:t>Ian Waterman suffers from sensory neuropathy </a:t>
            </a:r>
          </a:p>
        </p:txBody>
      </p:sp>
    </p:spTree>
    <p:extLst>
      <p:ext uri="{BB962C8B-B14F-4D97-AF65-F5344CB8AC3E}">
        <p14:creationId xmlns:p14="http://schemas.microsoft.com/office/powerpoint/2010/main" val="2585086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6238037A-1EAB-4EC1-BFC8-329F6E2BD0E7}" type="slidenum">
              <a:rPr lang="he-IL" altLang="en-US" smtClean="0"/>
              <a:pPr eaLnBrk="1" hangingPunct="1"/>
              <a:t>60</a:t>
            </a:fld>
            <a:endParaRPr lang="en-US" altLang="en-US" smtClean="0"/>
          </a:p>
        </p:txBody>
      </p:sp>
      <p:sp>
        <p:nvSpPr>
          <p:cNvPr id="443394" name="Rectangle 2"/>
          <p:cNvSpPr>
            <a:spLocks noGrp="1" noChangeArrowheads="1"/>
          </p:cNvSpPr>
          <p:nvPr>
            <p:ph type="title"/>
          </p:nvPr>
        </p:nvSpPr>
        <p:spPr/>
        <p:txBody>
          <a:bodyPr/>
          <a:lstStyle/>
          <a:p>
            <a:pPr algn="l" rtl="0" eaLnBrk="1" hangingPunct="1">
              <a:defRPr/>
            </a:pPr>
            <a:r>
              <a:rPr lang="en-US" smtClean="0"/>
              <a:t>References</a:t>
            </a:r>
          </a:p>
        </p:txBody>
      </p:sp>
      <p:sp>
        <p:nvSpPr>
          <p:cNvPr id="38916" name="Rectangle 3"/>
          <p:cNvSpPr>
            <a:spLocks noGrp="1" noChangeArrowheads="1"/>
          </p:cNvSpPr>
          <p:nvPr>
            <p:ph type="body" idx="1"/>
          </p:nvPr>
        </p:nvSpPr>
        <p:spPr/>
        <p:txBody>
          <a:bodyPr/>
          <a:lstStyle/>
          <a:p>
            <a:pPr algn="l" rtl="0" eaLnBrk="1" hangingPunct="1">
              <a:lnSpc>
                <a:spcPct val="80000"/>
              </a:lnSpc>
            </a:pPr>
            <a:r>
              <a:rPr lang="en-US" altLang="en-US" sz="2000" dirty="0" err="1" smtClean="0"/>
              <a:t>Basdogan</a:t>
            </a:r>
            <a:r>
              <a:rPr lang="en-US" altLang="en-US" sz="2000" dirty="0" smtClean="0"/>
              <a:t>, C. and M. A. Srinivasan (2002). "Haptic Rendering in Virtual Environments." Handbook of Virtual Environments. K. </a:t>
            </a:r>
            <a:r>
              <a:rPr lang="en-US" altLang="en-US" sz="2000" dirty="0" err="1" smtClean="0"/>
              <a:t>Stanney</a:t>
            </a:r>
            <a:r>
              <a:rPr lang="en-US" altLang="en-US" sz="2000" dirty="0" smtClean="0"/>
              <a:t>. London, Lawrence </a:t>
            </a:r>
            <a:r>
              <a:rPr lang="en-US" altLang="en-US" sz="2000" dirty="0" err="1" smtClean="0"/>
              <a:t>Earlbaum</a:t>
            </a:r>
            <a:r>
              <a:rPr lang="en-US" altLang="en-US" sz="2000" dirty="0" smtClean="0"/>
              <a:t>, Inc.: Chapter 6, pp. 117-134 </a:t>
            </a:r>
          </a:p>
          <a:p>
            <a:pPr algn="l" rtl="0" eaLnBrk="1" hangingPunct="1">
              <a:lnSpc>
                <a:spcPct val="80000"/>
              </a:lnSpc>
            </a:pPr>
            <a:r>
              <a:rPr lang="en-US" altLang="en-US" sz="2000" dirty="0" smtClean="0"/>
              <a:t>Biggs, J. and M. A. Srinivasan (2002). "Haptic Interfaces. Handbook of Virtual Environments." K. </a:t>
            </a:r>
            <a:r>
              <a:rPr lang="en-US" altLang="en-US" sz="2000" dirty="0" err="1" smtClean="0"/>
              <a:t>Stanney</a:t>
            </a:r>
            <a:r>
              <a:rPr lang="en-US" altLang="en-US" sz="2000" dirty="0" smtClean="0"/>
              <a:t>. London, Lawrence </a:t>
            </a:r>
            <a:r>
              <a:rPr lang="en-US" altLang="en-US" sz="2000" dirty="0" err="1" smtClean="0"/>
              <a:t>Earlbaum</a:t>
            </a:r>
            <a:r>
              <a:rPr lang="en-US" altLang="en-US" sz="2000" dirty="0" smtClean="0"/>
              <a:t>, Inc.: Chapter 5, pp. 93-116.</a:t>
            </a:r>
          </a:p>
          <a:p>
            <a:pPr algn="l" rtl="0" eaLnBrk="1" hangingPunct="1">
              <a:lnSpc>
                <a:spcPct val="80000"/>
              </a:lnSpc>
            </a:pPr>
            <a:r>
              <a:rPr lang="en-US" altLang="en-US" sz="2000" dirty="0" smtClean="0"/>
              <a:t>Salisbury, Conti, and </a:t>
            </a:r>
            <a:r>
              <a:rPr lang="en-US" altLang="en-US" sz="2000" dirty="0" err="1" smtClean="0"/>
              <a:t>Barbagli</a:t>
            </a:r>
            <a:r>
              <a:rPr lang="en-US" altLang="en-US" sz="2000" dirty="0" smtClean="0"/>
              <a:t> (2004). “Haptic rendering: Introductory concepts” in IEEE Computer Graphics and Applications, pp. 24-32</a:t>
            </a:r>
          </a:p>
          <a:p>
            <a:pPr algn="l" rtl="0" eaLnBrk="1" hangingPunct="1">
              <a:lnSpc>
                <a:spcPct val="80000"/>
              </a:lnSpc>
            </a:pPr>
            <a:r>
              <a:rPr lang="en-US" altLang="en-US" sz="2000" dirty="0" smtClean="0"/>
              <a:t>Massie and Salisbury (1994) “The PHANTOM Haptic Interface: A Device for Probing Virtual Objects” Proceedings of the ASME Winter Annual Meeting, Symposium on Haptic Interfaces for Virtual Environment and </a:t>
            </a:r>
            <a:r>
              <a:rPr lang="en-US" altLang="en-US" sz="2000" dirty="0" err="1" smtClean="0"/>
              <a:t>Teleoperator</a:t>
            </a:r>
            <a:r>
              <a:rPr lang="en-US" altLang="en-US" sz="2000" dirty="0" smtClean="0"/>
              <a:t> Systems, Chicago, IL, Nov. 1994.</a:t>
            </a:r>
          </a:p>
          <a:p>
            <a:pPr algn="l" rtl="0" eaLnBrk="1" hangingPunct="1">
              <a:lnSpc>
                <a:spcPct val="80000"/>
              </a:lnSpc>
            </a:pPr>
            <a:r>
              <a:rPr lang="en-US" altLang="en-US" sz="2000" dirty="0" smtClean="0"/>
              <a:t>Hannaford B., and Okamura A. (2017), “Haptics” in: Handbook of Robotics.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pPr algn="l" rtl="0"/>
            <a:r>
              <a:rPr lang="en-US" dirty="0" err="1" smtClean="0"/>
              <a:t>Stereognosis</a:t>
            </a:r>
            <a:endParaRPr lang="en-US" dirty="0"/>
          </a:p>
        </p:txBody>
      </p:sp>
      <p:sp>
        <p:nvSpPr>
          <p:cNvPr id="3" name="Content Placeholder 2"/>
          <p:cNvSpPr>
            <a:spLocks noGrp="1"/>
          </p:cNvSpPr>
          <p:nvPr>
            <p:ph idx="1"/>
          </p:nvPr>
        </p:nvSpPr>
        <p:spPr>
          <a:xfrm>
            <a:off x="265723" y="1161316"/>
            <a:ext cx="5251938" cy="5489576"/>
          </a:xfrm>
        </p:spPr>
        <p:txBody>
          <a:bodyPr>
            <a:normAutofit fontScale="85000" lnSpcReduction="20000"/>
          </a:bodyPr>
          <a:lstStyle/>
          <a:p>
            <a:pPr algn="l" rtl="0"/>
            <a:r>
              <a:rPr lang="en-US" dirty="0"/>
              <a:t>T</a:t>
            </a:r>
            <a:r>
              <a:rPr lang="en-US" dirty="0" smtClean="0"/>
              <a:t>he </a:t>
            </a:r>
            <a:r>
              <a:rPr lang="en-US" dirty="0"/>
              <a:t>mental perception of depth or three-dimensionality by the senses, usually in reference to the ability to perceive the form of solid objects by touch</a:t>
            </a:r>
            <a:r>
              <a:rPr lang="en-US" dirty="0" smtClean="0"/>
              <a:t>.</a:t>
            </a:r>
          </a:p>
          <a:p>
            <a:endParaRPr lang="en-US" dirty="0"/>
          </a:p>
          <a:p>
            <a:pPr algn="l" rtl="0"/>
            <a:r>
              <a:rPr lang="en-US" dirty="0" err="1" smtClean="0"/>
              <a:t>Klatzky</a:t>
            </a:r>
            <a:r>
              <a:rPr lang="en-US" dirty="0"/>
              <a:t> </a:t>
            </a:r>
            <a:r>
              <a:rPr lang="en-US" dirty="0" smtClean="0"/>
              <a:t>et al., 1985 – 100 objects are identified within 2 sec</a:t>
            </a:r>
          </a:p>
          <a:p>
            <a:endParaRPr lang="en-US" dirty="0"/>
          </a:p>
          <a:p>
            <a:pPr algn="l" rtl="0"/>
            <a:r>
              <a:rPr lang="en-US" dirty="0" err="1" smtClean="0"/>
              <a:t>Astereognosis</a:t>
            </a:r>
            <a:r>
              <a:rPr lang="en-US" dirty="0" smtClean="0"/>
              <a:t> – neurological disorder</a:t>
            </a:r>
          </a:p>
          <a:p>
            <a:pPr lvl="1" algn="l" rtl="0"/>
            <a:r>
              <a:rPr lang="en-US" dirty="0" smtClean="0"/>
              <a:t>Following stroke and other  </a:t>
            </a:r>
            <a:r>
              <a:rPr lang="en-US" dirty="0"/>
              <a:t/>
            </a:r>
            <a:br>
              <a:rPr lang="en-US" dirty="0"/>
            </a:br>
            <a:endParaRPr lang="en-US" dirty="0"/>
          </a:p>
        </p:txBody>
      </p:sp>
      <p:pic>
        <p:nvPicPr>
          <p:cNvPr id="6" name="Picture 5"/>
          <p:cNvPicPr>
            <a:picLocks noChangeAspect="1"/>
          </p:cNvPicPr>
          <p:nvPr/>
        </p:nvPicPr>
        <p:blipFill>
          <a:blip r:embed="rId2"/>
          <a:stretch>
            <a:fillRect/>
          </a:stretch>
        </p:blipFill>
        <p:spPr>
          <a:xfrm>
            <a:off x="5748215" y="2508067"/>
            <a:ext cx="3169139" cy="2376854"/>
          </a:xfrm>
          <a:prstGeom prst="rect">
            <a:avLst/>
          </a:prstGeom>
        </p:spPr>
      </p:pic>
    </p:spTree>
    <p:extLst>
      <p:ext uri="{BB962C8B-B14F-4D97-AF65-F5344CB8AC3E}">
        <p14:creationId xmlns:p14="http://schemas.microsoft.com/office/powerpoint/2010/main" val="3954293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p:cNvSpPr>
          <p:nvPr/>
        </p:nvSpPr>
        <p:spPr bwMode="auto">
          <a:xfrm>
            <a:off x="2692087" y="233466"/>
            <a:ext cx="1144544" cy="64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4219">
                <a:solidFill>
                  <a:srgbClr val="003DCC"/>
                </a:solidFill>
                <a:ea typeface="MS PGothic" panose="020B0600070205080204" pitchFamily="34" charset="-128"/>
              </a:rPr>
              <a:t>sight</a:t>
            </a:r>
          </a:p>
        </p:txBody>
      </p:sp>
      <p:sp>
        <p:nvSpPr>
          <p:cNvPr id="22531" name="Rectangle 2"/>
          <p:cNvSpPr>
            <a:spLocks/>
          </p:cNvSpPr>
          <p:nvPr/>
        </p:nvSpPr>
        <p:spPr bwMode="auto">
          <a:xfrm>
            <a:off x="158316" y="899424"/>
            <a:ext cx="1827424" cy="181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r" eaLnBrk="1" hangingPunct="1">
              <a:spcBef>
                <a:spcPct val="0"/>
              </a:spcBef>
              <a:buSzTx/>
              <a:buFontTx/>
              <a:buNone/>
            </a:pPr>
            <a:r>
              <a:rPr lang="en-US" altLang="en-US" sz="2953">
                <a:solidFill>
                  <a:srgbClr val="003DCC"/>
                </a:solidFill>
                <a:ea typeface="MS PGothic" panose="020B0600070205080204" pitchFamily="34" charset="-128"/>
              </a:rPr>
              <a:t>centralized</a:t>
            </a:r>
          </a:p>
          <a:p>
            <a:pPr algn="r" eaLnBrk="1" hangingPunct="1">
              <a:spcBef>
                <a:spcPct val="0"/>
              </a:spcBef>
              <a:buSzTx/>
              <a:buFontTx/>
              <a:buNone/>
            </a:pPr>
            <a:r>
              <a:rPr lang="en-US" altLang="en-US" sz="2953">
                <a:solidFill>
                  <a:srgbClr val="003DCC"/>
                </a:solidFill>
                <a:ea typeface="MS PGothic" panose="020B0600070205080204" pitchFamily="34" charset="-128"/>
              </a:rPr>
              <a:t>broad</a:t>
            </a:r>
          </a:p>
          <a:p>
            <a:pPr algn="r" eaLnBrk="1" hangingPunct="1">
              <a:spcBef>
                <a:spcPct val="0"/>
              </a:spcBef>
              <a:buSzTx/>
              <a:buFontTx/>
              <a:buNone/>
            </a:pPr>
            <a:r>
              <a:rPr lang="en-US" altLang="en-US" sz="2953">
                <a:solidFill>
                  <a:srgbClr val="003DCC"/>
                </a:solidFill>
                <a:ea typeface="MS PGothic" panose="020B0600070205080204" pitchFamily="34" charset="-128"/>
              </a:rPr>
              <a:t>passive</a:t>
            </a:r>
          </a:p>
          <a:p>
            <a:pPr algn="r" eaLnBrk="1" hangingPunct="1">
              <a:spcBef>
                <a:spcPct val="0"/>
              </a:spcBef>
              <a:buSzTx/>
              <a:buFontTx/>
              <a:buNone/>
            </a:pPr>
            <a:r>
              <a:rPr lang="en-US" altLang="en-US" sz="2953">
                <a:solidFill>
                  <a:srgbClr val="003DCC"/>
                </a:solidFill>
                <a:ea typeface="MS PGothic" panose="020B0600070205080204" pitchFamily="34" charset="-128"/>
              </a:rPr>
              <a:t>cognitive</a:t>
            </a:r>
          </a:p>
        </p:txBody>
      </p:sp>
      <p:pic>
        <p:nvPicPr>
          <p:cNvPr id="225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266" y="955477"/>
            <a:ext cx="2725787" cy="204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4583" name="Group 7"/>
          <p:cNvGrpSpPr>
            <a:grpSpLocks/>
          </p:cNvGrpSpPr>
          <p:nvPr/>
        </p:nvGrpSpPr>
        <p:grpSpPr bwMode="auto">
          <a:xfrm>
            <a:off x="4366618" y="3127623"/>
            <a:ext cx="4431358" cy="3650010"/>
            <a:chOff x="0" y="18"/>
            <a:chExt cx="3970" cy="3270"/>
          </a:xfrm>
        </p:grpSpPr>
        <p:pic>
          <p:nvPicPr>
            <p:cNvPr id="22534" name="Picture 4"/>
            <p:cNvPicPr>
              <a:picLocks noChangeAspect="1" noChangeArrowheads="1"/>
            </p:cNvPicPr>
            <p:nvPr/>
          </p:nvPicPr>
          <p:blipFill>
            <a:blip r:embed="rId3">
              <a:extLst>
                <a:ext uri="{28A0092B-C50C-407E-A947-70E740481C1C}">
                  <a14:useLocalDpi xmlns:a14="http://schemas.microsoft.com/office/drawing/2010/main" val="0"/>
                </a:ext>
              </a:extLst>
            </a:blip>
            <a:srcRect l="26332" r="16666" b="9778"/>
            <a:stretch>
              <a:fillRect/>
            </a:stretch>
          </p:blipFill>
          <p:spPr bwMode="auto">
            <a:xfrm>
              <a:off x="0" y="391"/>
              <a:ext cx="2440" cy="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535" name="Rectangle 5"/>
            <p:cNvSpPr>
              <a:spLocks/>
            </p:cNvSpPr>
            <p:nvPr/>
          </p:nvSpPr>
          <p:spPr bwMode="auto">
            <a:xfrm>
              <a:off x="801" y="18"/>
              <a:ext cx="118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algn="ctr" eaLnBrk="1" hangingPunct="1">
                <a:spcBef>
                  <a:spcPct val="0"/>
                </a:spcBef>
                <a:buSzTx/>
                <a:buFontTx/>
                <a:buNone/>
              </a:pPr>
              <a:r>
                <a:rPr lang="en-US" altLang="en-US" sz="4219">
                  <a:solidFill>
                    <a:srgbClr val="A40800"/>
                  </a:solidFill>
                  <a:ea typeface="MS PGothic" panose="020B0600070205080204" pitchFamily="34" charset="-128"/>
                </a:rPr>
                <a:t>touch</a:t>
              </a:r>
            </a:p>
          </p:txBody>
        </p:sp>
        <p:sp>
          <p:nvSpPr>
            <p:cNvPr id="22536" name="Rectangle 6"/>
            <p:cNvSpPr>
              <a:spLocks/>
            </p:cNvSpPr>
            <p:nvPr/>
          </p:nvSpPr>
          <p:spPr bwMode="auto">
            <a:xfrm>
              <a:off x="2408" y="738"/>
              <a:ext cx="1562" cy="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1pPr>
              <a:lvl2pPr marL="742950" indent="-28575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2pPr>
              <a:lvl3pPr marL="11430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3pPr>
              <a:lvl4pPr marL="16002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4pPr>
              <a:lvl5pPr marL="2057400" indent="-228600" algn="l" eaLnBrk="0" hangingPunct="0">
                <a:spcBef>
                  <a:spcPts val="2400"/>
                </a:spcBef>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5pPr>
              <a:lvl6pPr marL="25146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6pPr>
              <a:lvl7pPr marL="29718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7pPr>
              <a:lvl8pPr marL="34290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8pPr>
              <a:lvl9pPr marL="3886200" indent="-228600" eaLnBrk="0" fontAlgn="base" hangingPunct="0">
                <a:spcBef>
                  <a:spcPts val="2400"/>
                </a:spcBef>
                <a:spcAft>
                  <a:spcPct val="0"/>
                </a:spcAft>
                <a:buSzPct val="171000"/>
                <a:buFont typeface="Gill Sans" pitchFamily="2" charset="0"/>
                <a:buChar char="•"/>
                <a:defRPr sz="4200">
                  <a:solidFill>
                    <a:schemeClr val="tx1"/>
                  </a:solidFill>
                  <a:latin typeface="Gill Sans" pitchFamily="2" charset="0"/>
                  <a:ea typeface="ヒラギノ角ゴ ProN W3" pitchFamily="2" charset="-128"/>
                  <a:sym typeface="Gill Sans" pitchFamily="2" charset="0"/>
                </a:defRPr>
              </a:lvl9pPr>
            </a:lstStyle>
            <a:p>
              <a:pPr eaLnBrk="1" hangingPunct="1">
                <a:spcBef>
                  <a:spcPct val="0"/>
                </a:spcBef>
                <a:buSzTx/>
                <a:buFontTx/>
                <a:buNone/>
              </a:pPr>
              <a:r>
                <a:rPr lang="en-US" altLang="en-US" sz="2953">
                  <a:solidFill>
                    <a:srgbClr val="A40800"/>
                  </a:solidFill>
                  <a:ea typeface="MS PGothic" panose="020B0600070205080204" pitchFamily="34" charset="-128"/>
                </a:rPr>
                <a:t>distributed</a:t>
              </a:r>
            </a:p>
            <a:p>
              <a:pPr eaLnBrk="1" hangingPunct="1">
                <a:spcBef>
                  <a:spcPct val="0"/>
                </a:spcBef>
                <a:buSzTx/>
                <a:buFontTx/>
                <a:buNone/>
              </a:pPr>
              <a:r>
                <a:rPr lang="en-US" altLang="en-US" sz="2953">
                  <a:solidFill>
                    <a:srgbClr val="A40800"/>
                  </a:solidFill>
                  <a:ea typeface="MS PGothic" panose="020B0600070205080204" pitchFamily="34" charset="-128"/>
                </a:rPr>
                <a:t>narrow</a:t>
              </a:r>
            </a:p>
            <a:p>
              <a:pPr eaLnBrk="1" hangingPunct="1">
                <a:spcBef>
                  <a:spcPct val="0"/>
                </a:spcBef>
                <a:buSzTx/>
                <a:buFontTx/>
                <a:buNone/>
              </a:pPr>
              <a:r>
                <a:rPr lang="en-US" altLang="en-US" sz="2953">
                  <a:solidFill>
                    <a:srgbClr val="A40800"/>
                  </a:solidFill>
                  <a:ea typeface="MS PGothic" panose="020B0600070205080204" pitchFamily="34" charset="-128"/>
                </a:rPr>
                <a:t>active</a:t>
              </a:r>
            </a:p>
            <a:p>
              <a:pPr eaLnBrk="1" hangingPunct="1">
                <a:spcBef>
                  <a:spcPct val="0"/>
                </a:spcBef>
                <a:buSzTx/>
                <a:buFontTx/>
                <a:buNone/>
              </a:pPr>
              <a:r>
                <a:rPr lang="en-US" altLang="en-US" sz="2953">
                  <a:solidFill>
                    <a:srgbClr val="A40800"/>
                  </a:solidFill>
                  <a:ea typeface="MS PGothic" panose="020B0600070205080204" pitchFamily="34" charset="-128"/>
                </a:rPr>
                <a:t>physical</a:t>
              </a:r>
            </a:p>
          </p:txBody>
        </p:sp>
      </p:grpSp>
    </p:spTree>
    <p:extLst>
      <p:ext uri="{BB962C8B-B14F-4D97-AF65-F5344CB8AC3E}">
        <p14:creationId xmlns:p14="http://schemas.microsoft.com/office/powerpoint/2010/main" val="1016578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Missing haptics – robot-assisted surgery</a:t>
            </a:r>
            <a:endParaRPr lang="en-US" sz="3600" dirty="0"/>
          </a:p>
        </p:txBody>
      </p:sp>
      <p:pic>
        <p:nvPicPr>
          <p:cNvPr id="4" name="splitscreen_noblood_copyrightISI.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196124"/>
            <a:ext cx="5960010" cy="3352800"/>
          </a:xfr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673" y="3141784"/>
            <a:ext cx="2792170" cy="191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61975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8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Narkisim"/>
      </a:majorFont>
      <a:minorFont>
        <a:latin typeface="Arial"/>
        <a:ea typeface=""/>
        <a:cs typeface="Narkisi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22341</TotalTime>
  <Words>1618</Words>
  <Application>Microsoft Office PowerPoint</Application>
  <PresentationFormat>On-screen Show (4:3)</PresentationFormat>
  <Paragraphs>372</Paragraphs>
  <Slides>60</Slides>
  <Notes>40</Notes>
  <HiddenSlides>0</HiddenSlides>
  <MMClips>10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ＭＳ Ｐゴシック</vt:lpstr>
      <vt:lpstr>ＭＳ Ｐゴシック</vt:lpstr>
      <vt:lpstr>Arial</vt:lpstr>
      <vt:lpstr>Calibri</vt:lpstr>
      <vt:lpstr>Footlight MT Light</vt:lpstr>
      <vt:lpstr>Gill Sans</vt:lpstr>
      <vt:lpstr>Lucida Grande</vt:lpstr>
      <vt:lpstr>Myriad Pro</vt:lpstr>
      <vt:lpstr>Narkisim</vt:lpstr>
      <vt:lpstr>Tahoma</vt:lpstr>
      <vt:lpstr>Tahoma Bold</vt:lpstr>
      <vt:lpstr>Verdana</vt:lpstr>
      <vt:lpstr>ヒラギノ角ゴ ProN W3</vt:lpstr>
      <vt:lpstr>Default Design</vt:lpstr>
      <vt:lpstr>Computer haptics</vt:lpstr>
      <vt:lpstr>Introduction</vt:lpstr>
      <vt:lpstr>PowerPoint Presentation</vt:lpstr>
      <vt:lpstr>PowerPoint Presentation</vt:lpstr>
      <vt:lpstr>Missing tactile sense</vt:lpstr>
      <vt:lpstr>Missing kinesthesia</vt:lpstr>
      <vt:lpstr>Stereognosis</vt:lpstr>
      <vt:lpstr>PowerPoint Presentation</vt:lpstr>
      <vt:lpstr>Missing haptics – robot-assisted surgery</vt:lpstr>
      <vt:lpstr>Visual substitution does not necessarily help</vt:lpstr>
      <vt:lpstr>Missing haptics - teleoperation</vt:lpstr>
      <vt:lpstr>Missing haptics - prosthetics</vt:lpstr>
      <vt:lpstr>Missing haptics - BCI</vt:lpstr>
      <vt:lpstr>PowerPoint Presentation</vt:lpstr>
      <vt:lpstr>Haptic applications</vt:lpstr>
      <vt:lpstr>Teleoperation</vt:lpstr>
      <vt:lpstr>Rehabilitation and prosthetics</vt:lpstr>
      <vt:lpstr>Computer-aided design</vt:lpstr>
      <vt:lpstr>Education</vt:lpstr>
      <vt:lpstr>Computer haptics</vt:lpstr>
      <vt:lpstr>Haptic loop – virtual reality</vt:lpstr>
      <vt:lpstr>Haptic loop – teleoperation</vt:lpstr>
      <vt:lpstr>Multidisciplinary haptics</vt:lpstr>
      <vt:lpstr>Virtual reality application structure</vt:lpstr>
      <vt:lpstr>Haptic device design</vt:lpstr>
      <vt:lpstr>Haptic device</vt:lpstr>
      <vt:lpstr>Haptic device classification</vt:lpstr>
      <vt:lpstr>Haptic device classification</vt:lpstr>
      <vt:lpstr>Haptic device classification</vt:lpstr>
      <vt:lpstr>Good haptic device</vt:lpstr>
      <vt:lpstr>Quantifying haptic device performance</vt:lpstr>
      <vt:lpstr>Sensors</vt:lpstr>
      <vt:lpstr>Actuators and transmission</vt:lpstr>
      <vt:lpstr>Haptic paddle example</vt:lpstr>
      <vt:lpstr>Haptic rendering</vt:lpstr>
      <vt:lpstr>Rendering cycle</vt:lpstr>
      <vt:lpstr>System architecture</vt:lpstr>
      <vt:lpstr>System architecture</vt:lpstr>
      <vt:lpstr>Force response algorithms</vt:lpstr>
      <vt:lpstr>1 DOF interaction</vt:lpstr>
      <vt:lpstr>Staircase effect</vt:lpstr>
      <vt:lpstr>3 DOF interaction</vt:lpstr>
      <vt:lpstr>Surface detailes</vt:lpstr>
      <vt:lpstr>More than 3 DOF – ray based</vt:lpstr>
      <vt:lpstr>More than 3 DOF  - complex probing tool</vt:lpstr>
      <vt:lpstr>Deformable objects</vt:lpstr>
      <vt:lpstr>Dynamic objects</vt:lpstr>
      <vt:lpstr>Shared haptic operation</vt:lpstr>
      <vt:lpstr>Vibration feedback</vt:lpstr>
      <vt:lpstr>Example Verro-touch</vt:lpstr>
      <vt:lpstr>Wearable Haptics</vt:lpstr>
      <vt:lpstr>Non-grounded Haptics</vt:lpstr>
      <vt:lpstr>Tactile Haptics</vt:lpstr>
      <vt:lpstr>Tactile arrays</vt:lpstr>
      <vt:lpstr>TPAD – ultrasonic friction modulation</vt:lpstr>
      <vt:lpstr>PowerPoint Presentation</vt:lpstr>
      <vt:lpstr>Particle Jamming Haptics</vt:lpstr>
      <vt:lpstr>Particle Jamming Haptics</vt:lpstr>
      <vt:lpstr>The future of haptics</vt:lpstr>
      <vt:lpstr>References</vt:lpstr>
    </vt:vector>
  </TitlesOfParts>
  <Company>bgu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חקר התפישה והפעולה של המערכת המוטורית האנושית לצורך בנייה של מערכות רובוטיות המופעלות מרחוק ע"י מפעיל אנושי</dc:title>
  <dc:creator>nisky</dc:creator>
  <cp:lastModifiedBy>Ilana Nisky</cp:lastModifiedBy>
  <cp:revision>441</cp:revision>
  <dcterms:created xsi:type="dcterms:W3CDTF">2010-02-09T09:05:54Z</dcterms:created>
  <dcterms:modified xsi:type="dcterms:W3CDTF">2020-01-05T19:31:06Z</dcterms:modified>
</cp:coreProperties>
</file>