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ay yehuda" initials="iy" lastIdx="2" clrIdx="0">
    <p:extLst>
      <p:ext uri="{19B8F6BF-5375-455C-9EA6-DF929625EA0E}">
        <p15:presenceInfo xmlns:p15="http://schemas.microsoft.com/office/powerpoint/2012/main" userId="itay yehu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3T07:37:38.488" idx="1">
    <p:pos x="10" y="10"/>
    <p:text>the goal is to make interest, not going to be formal</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99DF-CC1F-434D-9DB0-B136AAC1B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B277BD-3E5B-436C-A027-03573B4A6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838FDA-C556-4F3F-B6DD-41469CB913F8}"/>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5" name="Footer Placeholder 4">
            <a:extLst>
              <a:ext uri="{FF2B5EF4-FFF2-40B4-BE49-F238E27FC236}">
                <a16:creationId xmlns:a16="http://schemas.microsoft.com/office/drawing/2014/main" id="{6E5EB06F-F50D-4CCB-AB39-CF419C477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57BFF-6217-46EF-9F87-A783BEE34075}"/>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289269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1BB2-505E-4733-B335-B4C08F0B1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C2120-6BD6-4741-8649-7595280B67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4CAE5-EBF4-4675-80B5-B067B2F64AFD}"/>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5" name="Footer Placeholder 4">
            <a:extLst>
              <a:ext uri="{FF2B5EF4-FFF2-40B4-BE49-F238E27FC236}">
                <a16:creationId xmlns:a16="http://schemas.microsoft.com/office/drawing/2014/main" id="{5320BA6B-8D60-4356-8933-E69B95C66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A3A54-779B-4790-8E2B-D737DB3FB903}"/>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345192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168CD-0185-489E-9FD1-6790DD0B8A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FB5E32-22AA-43DA-B609-5E8BCCD79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BE0F1-852B-4BA9-9C22-9576C4489FA9}"/>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5" name="Footer Placeholder 4">
            <a:extLst>
              <a:ext uri="{FF2B5EF4-FFF2-40B4-BE49-F238E27FC236}">
                <a16:creationId xmlns:a16="http://schemas.microsoft.com/office/drawing/2014/main" id="{D029358D-5161-4214-A35B-5B79B2C03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72919-0375-4AAB-B8DE-DFAC5F4F2D1C}"/>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76401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FE02-D6A7-4DA8-988A-509EBA417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0149A-D732-40E3-9073-D5F0BBD15A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B2076-06A2-4D3A-94D0-D454941560D0}"/>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5" name="Footer Placeholder 4">
            <a:extLst>
              <a:ext uri="{FF2B5EF4-FFF2-40B4-BE49-F238E27FC236}">
                <a16:creationId xmlns:a16="http://schemas.microsoft.com/office/drawing/2014/main" id="{0DBC9723-2B7D-4C4F-AA8D-7059140B5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D47D4-7236-449C-85BB-DF8AFA848F8B}"/>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320212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7D4D-1934-4352-957A-C20A0609DE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42580-05D1-4313-817D-2C7776B5A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FB778-15B2-4C78-92C0-FE3EA59D45F2}"/>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5" name="Footer Placeholder 4">
            <a:extLst>
              <a:ext uri="{FF2B5EF4-FFF2-40B4-BE49-F238E27FC236}">
                <a16:creationId xmlns:a16="http://schemas.microsoft.com/office/drawing/2014/main" id="{B280CB15-F3E6-4B66-9394-A2BEC10EC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88BB5-7A46-44BC-81CE-BC545387F61D}"/>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114611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E9CDC-74BD-4A16-B6EF-2D8B7319E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0910E-D738-47DF-97B0-6D494AA8C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357817-6EB7-4720-B81F-D2631D3C96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79770-48D4-4C77-8777-E7132EE80AD0}"/>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6" name="Footer Placeholder 5">
            <a:extLst>
              <a:ext uri="{FF2B5EF4-FFF2-40B4-BE49-F238E27FC236}">
                <a16:creationId xmlns:a16="http://schemas.microsoft.com/office/drawing/2014/main" id="{AA607E83-2459-47DC-AB7F-932FD0B44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42910-0B3C-4F7D-9D7D-2144470807E1}"/>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208915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4EB5-68DC-4308-B67A-594CC7024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9741F7-FA23-493D-B4CB-246DAB8DB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3E84A-E66D-40D4-83D3-B082EB73AE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F27F19-04BF-4EC9-A19B-0E3A7CF93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0327E8-469A-456C-A1DA-3907D42C1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662E28-42C9-4118-B5EA-A9BFD66DBF98}"/>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8" name="Footer Placeholder 7">
            <a:extLst>
              <a:ext uri="{FF2B5EF4-FFF2-40B4-BE49-F238E27FC236}">
                <a16:creationId xmlns:a16="http://schemas.microsoft.com/office/drawing/2014/main" id="{F06D308D-28E6-4713-AA9F-CF5A134F32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F1AF7-AC75-4DE3-AA87-F101043446F2}"/>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56861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EA3A-E0DF-4CB2-B5BB-38CD9F057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40ABB0-1C13-47F8-88B8-ADEF02AF40E0}"/>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4" name="Footer Placeholder 3">
            <a:extLst>
              <a:ext uri="{FF2B5EF4-FFF2-40B4-BE49-F238E27FC236}">
                <a16:creationId xmlns:a16="http://schemas.microsoft.com/office/drawing/2014/main" id="{DFB96EA8-768A-4748-A537-2B9239879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B4EC8-E19D-4DB4-9FFD-37D1E51D33B4}"/>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209360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FEC2B-0518-42F6-9EB9-44453793C784}"/>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3" name="Footer Placeholder 2">
            <a:extLst>
              <a:ext uri="{FF2B5EF4-FFF2-40B4-BE49-F238E27FC236}">
                <a16:creationId xmlns:a16="http://schemas.microsoft.com/office/drawing/2014/main" id="{86758F50-B8CA-497F-99CC-86F206DCD9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CA848-49B8-4A34-81B6-D5733B66EDAB}"/>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73204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BC5A-614F-4A13-9E68-8D6E20057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3A7B1-0CC8-4306-9CB5-7E87B6DB0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EA035-0342-44C4-AF0C-2DF714334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3EEE3-BC07-4FC7-9B22-422C21E6363D}"/>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6" name="Footer Placeholder 5">
            <a:extLst>
              <a:ext uri="{FF2B5EF4-FFF2-40B4-BE49-F238E27FC236}">
                <a16:creationId xmlns:a16="http://schemas.microsoft.com/office/drawing/2014/main" id="{E1C0AFD2-51F2-4653-9D6F-55906ABC1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A7B52-545F-4834-9850-40717ACD933E}"/>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102955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0A57-7DC7-4712-9AB7-C441E1815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CAD14-DECF-4803-B9E7-8498D7CDC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E81EF-6AE0-4EE0-A8E4-8CEB22BF7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6F322-6B95-4243-BFC6-C5CB675D8DB6}"/>
              </a:ext>
            </a:extLst>
          </p:cNvPr>
          <p:cNvSpPr>
            <a:spLocks noGrp="1"/>
          </p:cNvSpPr>
          <p:nvPr>
            <p:ph type="dt" sz="half" idx="10"/>
          </p:nvPr>
        </p:nvSpPr>
        <p:spPr/>
        <p:txBody>
          <a:bodyPr/>
          <a:lstStyle/>
          <a:p>
            <a:fld id="{4EED0DF9-F408-4D39-A3EB-189B7969F0BB}" type="datetimeFigureOut">
              <a:rPr lang="en-US" smtClean="0"/>
              <a:t>11/11/2019</a:t>
            </a:fld>
            <a:endParaRPr lang="en-US"/>
          </a:p>
        </p:txBody>
      </p:sp>
      <p:sp>
        <p:nvSpPr>
          <p:cNvPr id="6" name="Footer Placeholder 5">
            <a:extLst>
              <a:ext uri="{FF2B5EF4-FFF2-40B4-BE49-F238E27FC236}">
                <a16:creationId xmlns:a16="http://schemas.microsoft.com/office/drawing/2014/main" id="{774EEF89-01D9-4CB2-9D32-2B91804E4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BC2E6-68C0-4B84-AB62-4EBC82D72CCB}"/>
              </a:ext>
            </a:extLst>
          </p:cNvPr>
          <p:cNvSpPr>
            <a:spLocks noGrp="1"/>
          </p:cNvSpPr>
          <p:nvPr>
            <p:ph type="sldNum" sz="quarter" idx="12"/>
          </p:nvPr>
        </p:nvSpPr>
        <p:spPr/>
        <p:txBody>
          <a:bodyPr/>
          <a:lstStyle/>
          <a:p>
            <a:fld id="{9D1667EC-BA46-4F40-8B34-9EC46C3ED98C}" type="slidenum">
              <a:rPr lang="en-US" smtClean="0"/>
              <a:t>‹#›</a:t>
            </a:fld>
            <a:endParaRPr lang="en-US"/>
          </a:p>
        </p:txBody>
      </p:sp>
    </p:spTree>
    <p:extLst>
      <p:ext uri="{BB962C8B-B14F-4D97-AF65-F5344CB8AC3E}">
        <p14:creationId xmlns:p14="http://schemas.microsoft.com/office/powerpoint/2010/main" val="149271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F1ED1-86D8-4C17-BAB1-0590203F0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7C5725-7703-4102-AF24-9BEE9390D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42B1C-386E-4FCF-BD6E-0BA8D0041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D0DF9-F408-4D39-A3EB-189B7969F0BB}" type="datetimeFigureOut">
              <a:rPr lang="en-US" smtClean="0"/>
              <a:t>11/11/2019</a:t>
            </a:fld>
            <a:endParaRPr lang="en-US"/>
          </a:p>
        </p:txBody>
      </p:sp>
      <p:sp>
        <p:nvSpPr>
          <p:cNvPr id="5" name="Footer Placeholder 4">
            <a:extLst>
              <a:ext uri="{FF2B5EF4-FFF2-40B4-BE49-F238E27FC236}">
                <a16:creationId xmlns:a16="http://schemas.microsoft.com/office/drawing/2014/main" id="{26D7090F-AC08-413F-8F29-D874BF604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D76E1C-7BCB-4CED-BC60-1B3681333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67EC-BA46-4F40-8B34-9EC46C3ED98C}" type="slidenum">
              <a:rPr lang="en-US" smtClean="0"/>
              <a:t>‹#›</a:t>
            </a:fld>
            <a:endParaRPr lang="en-US"/>
          </a:p>
        </p:txBody>
      </p:sp>
    </p:spTree>
    <p:extLst>
      <p:ext uri="{BB962C8B-B14F-4D97-AF65-F5344CB8AC3E}">
        <p14:creationId xmlns:p14="http://schemas.microsoft.com/office/powerpoint/2010/main" val="222173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3159-5083-4261-814C-0F669740661F}"/>
              </a:ext>
            </a:extLst>
          </p:cNvPr>
          <p:cNvSpPr>
            <a:spLocks noGrp="1"/>
          </p:cNvSpPr>
          <p:nvPr>
            <p:ph type="ctrTitle"/>
          </p:nvPr>
        </p:nvSpPr>
        <p:spPr/>
        <p:txBody>
          <a:bodyPr>
            <a:normAutofit fontScale="90000"/>
          </a:bodyPr>
          <a:lstStyle/>
          <a:p>
            <a:r>
              <a:rPr lang="en-US" dirty="0"/>
              <a:t>Minimizing radioactive influence, or how to balance length and clearance</a:t>
            </a:r>
          </a:p>
        </p:txBody>
      </p:sp>
      <p:sp>
        <p:nvSpPr>
          <p:cNvPr id="3" name="Subtitle 2">
            <a:extLst>
              <a:ext uri="{FF2B5EF4-FFF2-40B4-BE49-F238E27FC236}">
                <a16:creationId xmlns:a16="http://schemas.microsoft.com/office/drawing/2014/main" id="{FAA2DA15-1035-433C-B1EB-6E098A029B46}"/>
              </a:ext>
            </a:extLst>
          </p:cNvPr>
          <p:cNvSpPr>
            <a:spLocks noGrp="1"/>
          </p:cNvSpPr>
          <p:nvPr>
            <p:ph type="subTitle" idx="1"/>
          </p:nvPr>
        </p:nvSpPr>
        <p:spPr/>
        <p:txBody>
          <a:bodyPr>
            <a:normAutofit lnSpcReduction="10000"/>
          </a:bodyPr>
          <a:lstStyle/>
          <a:p>
            <a:r>
              <a:rPr lang="en-US" dirty="0" err="1"/>
              <a:t>Presentor</a:t>
            </a:r>
            <a:r>
              <a:rPr lang="en-US"/>
              <a:t>: Itay </a:t>
            </a:r>
            <a:r>
              <a:rPr lang="en-US" dirty="0"/>
              <a:t>Yehuda</a:t>
            </a:r>
          </a:p>
          <a:p>
            <a:r>
              <a:rPr lang="en-US" dirty="0"/>
              <a:t>Credit: Planning High-quality Paths and Corridors Amidst Obstacles</a:t>
            </a:r>
            <a:endParaRPr lang="he-IL" dirty="0"/>
          </a:p>
          <a:p>
            <a:r>
              <a:rPr lang="en-US" dirty="0"/>
              <a:t>By: </a:t>
            </a:r>
            <a:r>
              <a:rPr lang="nl-NL" dirty="0"/>
              <a:t>Ron Wein, Jur van den Berg and Dan Halperin </a:t>
            </a:r>
          </a:p>
          <a:p>
            <a:r>
              <a:rPr lang="en-US" dirty="0"/>
              <a:t>The International Journal of Robotics Research 2008 27: 1213</a:t>
            </a:r>
          </a:p>
        </p:txBody>
      </p:sp>
    </p:spTree>
    <p:extLst>
      <p:ext uri="{BB962C8B-B14F-4D97-AF65-F5344CB8AC3E}">
        <p14:creationId xmlns:p14="http://schemas.microsoft.com/office/powerpoint/2010/main" val="344390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00E8-53A1-4B5B-9CF9-048FFC258E68}"/>
              </a:ext>
            </a:extLst>
          </p:cNvPr>
          <p:cNvSpPr>
            <a:spLocks noGrp="1"/>
          </p:cNvSpPr>
          <p:nvPr>
            <p:ph type="title"/>
          </p:nvPr>
        </p:nvSpPr>
        <p:spPr/>
        <p:txBody>
          <a:bodyPr/>
          <a:lstStyle/>
          <a:p>
            <a:r>
              <a:rPr lang="en-US" dirty="0"/>
              <a:t>Understanding the result</a:t>
            </a:r>
          </a:p>
        </p:txBody>
      </p:sp>
      <p:sp>
        <p:nvSpPr>
          <p:cNvPr id="3" name="Content Placeholder 2">
            <a:extLst>
              <a:ext uri="{FF2B5EF4-FFF2-40B4-BE49-F238E27FC236}">
                <a16:creationId xmlns:a16="http://schemas.microsoft.com/office/drawing/2014/main" id="{80CE2A30-8F01-4C4B-8997-4B48ACD4C546}"/>
              </a:ext>
            </a:extLst>
          </p:cNvPr>
          <p:cNvSpPr>
            <a:spLocks noGrp="1"/>
          </p:cNvSpPr>
          <p:nvPr>
            <p:ph idx="1"/>
          </p:nvPr>
        </p:nvSpPr>
        <p:spPr/>
        <p:txBody>
          <a:bodyPr/>
          <a:lstStyle/>
          <a:p>
            <a:r>
              <a:rPr lang="en-US" dirty="0"/>
              <a:t>We understand the function in the microscope resolution</a:t>
            </a:r>
          </a:p>
          <a:p>
            <a:r>
              <a:rPr lang="en-US" dirty="0"/>
              <a:t>We can differentiate it</a:t>
            </a:r>
          </a:p>
          <a:p>
            <a:r>
              <a:rPr lang="en-US" dirty="0"/>
              <a:t>We can integrate it back and get the function</a:t>
            </a:r>
          </a:p>
          <a:p>
            <a:r>
              <a:rPr lang="en-US" dirty="0"/>
              <a:t>It is an arc of a circle with center on the obstacle line</a:t>
            </a:r>
          </a:p>
          <a:p>
            <a:endParaRPr lang="en-US" dirty="0"/>
          </a:p>
          <a:p>
            <a:endParaRPr lang="en-US" dirty="0"/>
          </a:p>
          <a:p>
            <a:r>
              <a:rPr lang="en-US" dirty="0"/>
              <a:t>Do it yourself!</a:t>
            </a:r>
          </a:p>
        </p:txBody>
      </p:sp>
    </p:spTree>
    <p:extLst>
      <p:ext uri="{BB962C8B-B14F-4D97-AF65-F5344CB8AC3E}">
        <p14:creationId xmlns:p14="http://schemas.microsoft.com/office/powerpoint/2010/main" val="403686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2F25-4FF6-489E-AEB6-B762ABDCAF97}"/>
              </a:ext>
            </a:extLst>
          </p:cNvPr>
          <p:cNvSpPr>
            <a:spLocks noGrp="1"/>
          </p:cNvSpPr>
          <p:nvPr>
            <p:ph type="title"/>
          </p:nvPr>
        </p:nvSpPr>
        <p:spPr/>
        <p:txBody>
          <a:bodyPr/>
          <a:lstStyle/>
          <a:p>
            <a:r>
              <a:rPr lang="en-US" dirty="0"/>
              <a:t>Problem description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743663-E437-4A8C-99F6-C5E5810392BD}"/>
                  </a:ext>
                </a:extLst>
              </p:cNvPr>
              <p:cNvSpPr>
                <a:spLocks noGrp="1"/>
              </p:cNvSpPr>
              <p:nvPr>
                <p:ph idx="1"/>
              </p:nvPr>
            </p:nvSpPr>
            <p:spPr/>
            <p:txBody>
              <a:bodyPr/>
              <a:lstStyle/>
              <a:p>
                <a:r>
                  <a:rPr lang="en-US" dirty="0"/>
                  <a:t>A robot is moving in space (2D for convenience) from point A to point B between obstacles, in constant speed 1.</a:t>
                </a:r>
              </a:p>
              <a:p>
                <a:r>
                  <a:rPr lang="en-US" dirty="0"/>
                  <a:t>For any point p, c(p) is the distance between p and the nearest point on any of the obstacles.</a:t>
                </a:r>
              </a:p>
              <a:p>
                <a:r>
                  <a:rPr lang="en-US" dirty="0"/>
                  <a:t>Minimize the integral </a:t>
                </a:r>
                <a14:m>
                  <m:oMath xmlns:m="http://schemas.openxmlformats.org/officeDocument/2006/math">
                    <m:nary>
                      <m:naryPr>
                        <m:limLoc m:val="undOvr"/>
                        <m:ctrlPr>
                          <a:rPr lang="en-US" i="1" smtClean="0">
                            <a:latin typeface="Cambria Math" panose="02040503050406030204" pitchFamily="18" charset="0"/>
                          </a:rPr>
                        </m:ctrlPr>
                      </m:naryPr>
                      <m:sub>
                        <m:r>
                          <m:rPr>
                            <m:brk m:alnAt="24"/>
                          </m:rPr>
                          <a:rPr lang="en-US" i="1" smtClean="0">
                            <a:latin typeface="Cambria Math" panose="02040503050406030204" pitchFamily="18" charset="0"/>
                            <a:ea typeface="Cambria Math" panose="02040503050406030204" pitchFamily="18" charset="0"/>
                          </a:rPr>
                          <m:t>𝛾</m:t>
                        </m:r>
                      </m:sub>
                      <m:sup/>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𝑐</m:t>
                            </m:r>
                            <m:r>
                              <a:rPr lang="en-US" b="0" i="1" smtClean="0">
                                <a:latin typeface="Cambria Math" panose="02040503050406030204" pitchFamily="18" charset="0"/>
                              </a:rPr>
                              <m:t>(</m:t>
                            </m:r>
                            <m:r>
                              <m:rPr>
                                <m:brk m:alnAt="24"/>
                              </m:rPr>
                              <a:rPr lang="en-US"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
                                  <m:rPr>
                                    <m:brk m:alnAt="24"/>
                                  </m:rPr>
                                  <a:rPr lang="en-US" b="0" i="1" smtClean="0">
                                    <a:latin typeface="Cambria Math" panose="02040503050406030204" pitchFamily="18" charset="0"/>
                                    <a:ea typeface="Cambria Math" panose="02040503050406030204" pitchFamily="18" charset="0"/>
                                  </a:rPr>
                                  <m:t>𝑡</m:t>
                                </m:r>
                              </m:e>
                            </m:d>
                            <m:r>
                              <m:rPr>
                                <m:brk m:alnAt="24"/>
                              </m:rP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rPr>
                          <m:t>𝑑𝑡</m:t>
                        </m:r>
                      </m:e>
                    </m:nary>
                  </m:oMath>
                </a14:m>
                <a:endParaRPr lang="en-US" dirty="0"/>
              </a:p>
            </p:txBody>
          </p:sp>
        </mc:Choice>
        <mc:Fallback xmlns="">
          <p:sp>
            <p:nvSpPr>
              <p:cNvPr id="3" name="Content Placeholder 2">
                <a:extLst>
                  <a:ext uri="{FF2B5EF4-FFF2-40B4-BE49-F238E27FC236}">
                    <a16:creationId xmlns:a16="http://schemas.microsoft.com/office/drawing/2014/main" id="{AC743663-E437-4A8C-99F6-C5E5810392BD}"/>
                  </a:ext>
                </a:extLst>
              </p:cNvPr>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en-US">
                    <a:noFill/>
                  </a:rPr>
                  <a:t> </a:t>
                </a:r>
              </a:p>
            </p:txBody>
          </p:sp>
        </mc:Fallback>
      </mc:AlternateContent>
    </p:spTree>
    <p:extLst>
      <p:ext uri="{BB962C8B-B14F-4D97-AF65-F5344CB8AC3E}">
        <p14:creationId xmlns:p14="http://schemas.microsoft.com/office/powerpoint/2010/main" val="315940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4322-42FC-4B2E-9ECD-5A78A7B9FA3C}"/>
              </a:ext>
            </a:extLst>
          </p:cNvPr>
          <p:cNvSpPr>
            <a:spLocks noGrp="1"/>
          </p:cNvSpPr>
          <p:nvPr>
            <p:ph type="title"/>
          </p:nvPr>
        </p:nvSpPr>
        <p:spPr/>
        <p:txBody>
          <a:bodyPr/>
          <a:lstStyle/>
          <a:p>
            <a:r>
              <a:rPr lang="en-US" dirty="0"/>
              <a:t>Motivation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ABF081-5A53-444A-B0DD-F39ED4B67BBE}"/>
                  </a:ext>
                </a:extLst>
              </p:cNvPr>
              <p:cNvSpPr>
                <a:spLocks noGrp="1"/>
              </p:cNvSpPr>
              <p:nvPr>
                <p:ph idx="1"/>
              </p:nvPr>
            </p:nvSpPr>
            <p:spPr/>
            <p:txBody>
              <a:bodyPr/>
              <a:lstStyle/>
              <a:p>
                <a:r>
                  <a:rPr lang="en-US" dirty="0"/>
                  <a:t>The robot needs the path to be short and therefore fast</a:t>
                </a:r>
              </a:p>
              <a:p>
                <a:r>
                  <a:rPr lang="en-US" dirty="0"/>
                  <a:t>The robot needs the path to be far away from obstacles to keep safe</a:t>
                </a:r>
              </a:p>
              <a:p>
                <a:r>
                  <a:rPr lang="en-US" dirty="0"/>
                  <a:t>As the distance from obstacles grows up, the clearance function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en>
                    </m:f>
                  </m:oMath>
                </a14:m>
                <a:r>
                  <a:rPr lang="en-US" dirty="0"/>
                  <a:t> falls down and the robot cares for a short path. As it gets close to obstacles,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den>
                    </m:f>
                  </m:oMath>
                </a14:m>
                <a:r>
                  <a:rPr lang="en-US" dirty="0"/>
                  <a:t> grows and the robot cares to get away</a:t>
                </a:r>
              </a:p>
              <a:p>
                <a:r>
                  <a:rPr lang="en-US" dirty="0"/>
                  <a:t>It is a little bit similar to the path that a human being would take</a:t>
                </a:r>
              </a:p>
            </p:txBody>
          </p:sp>
        </mc:Choice>
        <mc:Fallback xmlns="">
          <p:sp>
            <p:nvSpPr>
              <p:cNvPr id="3" name="Content Placeholder 2">
                <a:extLst>
                  <a:ext uri="{FF2B5EF4-FFF2-40B4-BE49-F238E27FC236}">
                    <a16:creationId xmlns:a16="http://schemas.microsoft.com/office/drawing/2014/main" id="{AFABF081-5A53-444A-B0DD-F39ED4B67BB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94260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2DA9-5496-4A1F-97F4-9DFD41A57598}"/>
              </a:ext>
            </a:extLst>
          </p:cNvPr>
          <p:cNvSpPr>
            <a:spLocks noGrp="1"/>
          </p:cNvSpPr>
          <p:nvPr>
            <p:ph type="title"/>
          </p:nvPr>
        </p:nvSpPr>
        <p:spPr/>
        <p:txBody>
          <a:bodyPr/>
          <a:lstStyle/>
          <a:p>
            <a:r>
              <a:rPr lang="en-US" dirty="0"/>
              <a:t>Solving for a single point obstacle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563720-6DEF-46E4-86DA-4F14A4D3A00C}"/>
                  </a:ext>
                </a:extLst>
              </p:cNvPr>
              <p:cNvSpPr>
                <a:spLocks noGrp="1"/>
              </p:cNvSpPr>
              <p:nvPr>
                <p:ph idx="1"/>
              </p:nvPr>
            </p:nvSpPr>
            <p:spPr/>
            <p:txBody>
              <a:bodyPr/>
              <a:lstStyle/>
              <a:p>
                <a:r>
                  <a:rPr lang="en-US" dirty="0"/>
                  <a:t>Instead of putting weight on the path, assume that as the robot gets close to the obstacle, it slows down and the weight is constant. The speed of the robot at a point p is c(p)</a:t>
                </a:r>
              </a:p>
              <a:p>
                <a:r>
                  <a:rPr lang="en-US" dirty="0"/>
                  <a:t>We can draw rings around the obstacle with a short width dx, in each ring the speed is constant</a:t>
                </a:r>
              </a:p>
              <a:p>
                <a:r>
                  <a:rPr lang="en-US" dirty="0"/>
                  <a:t>Now we look for the fastest path</a:t>
                </a:r>
              </a:p>
              <a:p>
                <a:r>
                  <a:rPr lang="en-US" dirty="0"/>
                  <a:t>Light solved this problem for us</a:t>
                </a:r>
              </a:p>
              <a:p>
                <a:r>
                  <a:rPr lang="en-US" dirty="0"/>
                  <a:t>Snell explained the light’s solution for us </a:t>
                </a:r>
                <a14:m>
                  <m:oMath xmlns:m="http://schemas.openxmlformats.org/officeDocument/2006/math">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𝑠𝑖𝑛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𝑠𝑖𝑛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den>
                    </m:f>
                  </m:oMath>
                </a14:m>
                <a:endParaRPr lang="en-US" dirty="0"/>
              </a:p>
            </p:txBody>
          </p:sp>
        </mc:Choice>
        <mc:Fallback xmlns="">
          <p:sp>
            <p:nvSpPr>
              <p:cNvPr id="3" name="Content Placeholder 2">
                <a:extLst>
                  <a:ext uri="{FF2B5EF4-FFF2-40B4-BE49-F238E27FC236}">
                    <a16:creationId xmlns:a16="http://schemas.microsoft.com/office/drawing/2014/main" id="{D7563720-6DEF-46E4-86DA-4F14A4D3A00C}"/>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58508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6DD6-BCC5-449E-AD38-A84CF744239F}"/>
              </a:ext>
            </a:extLst>
          </p:cNvPr>
          <p:cNvSpPr>
            <a:spLocks noGrp="1"/>
          </p:cNvSpPr>
          <p:nvPr>
            <p:ph type="title"/>
          </p:nvPr>
        </p:nvSpPr>
        <p:spPr/>
        <p:txBody>
          <a:bodyPr/>
          <a:lstStyle/>
          <a:p>
            <a:r>
              <a:rPr lang="en-US" dirty="0"/>
              <a:t>Solving for a single point obstacle</a:t>
            </a:r>
          </a:p>
        </p:txBody>
      </p:sp>
      <p:pic>
        <p:nvPicPr>
          <p:cNvPr id="4" name="Picture 3">
            <a:extLst>
              <a:ext uri="{FF2B5EF4-FFF2-40B4-BE49-F238E27FC236}">
                <a16:creationId xmlns:a16="http://schemas.microsoft.com/office/drawing/2014/main" id="{417AE8AB-015F-4FFD-A900-BB1CD7B00DEC}"/>
              </a:ext>
            </a:extLst>
          </p:cNvPr>
          <p:cNvPicPr>
            <a:picLocks noChangeAspect="1"/>
          </p:cNvPicPr>
          <p:nvPr/>
        </p:nvPicPr>
        <p:blipFill rotWithShape="1">
          <a:blip r:embed="rId2"/>
          <a:srcRect l="17483" t="27066" r="50466" b="23620"/>
          <a:stretch/>
        </p:blipFill>
        <p:spPr>
          <a:xfrm>
            <a:off x="6840073" y="2219607"/>
            <a:ext cx="5267325" cy="4558630"/>
          </a:xfrm>
          <a:prstGeom prst="rect">
            <a:avLst/>
          </a:prstGeom>
        </p:spPr>
      </p:pic>
      <p:pic>
        <p:nvPicPr>
          <p:cNvPr id="5" name="Picture 4">
            <a:extLst>
              <a:ext uri="{FF2B5EF4-FFF2-40B4-BE49-F238E27FC236}">
                <a16:creationId xmlns:a16="http://schemas.microsoft.com/office/drawing/2014/main" id="{56192141-2466-40D7-9CAF-AED799F8F80C}"/>
              </a:ext>
            </a:extLst>
          </p:cNvPr>
          <p:cNvPicPr>
            <a:picLocks noChangeAspect="1"/>
          </p:cNvPicPr>
          <p:nvPr/>
        </p:nvPicPr>
        <p:blipFill rotWithShape="1">
          <a:blip r:embed="rId3"/>
          <a:srcRect l="7169" t="40720" r="50916" b="36842"/>
          <a:stretch/>
        </p:blipFill>
        <p:spPr>
          <a:xfrm>
            <a:off x="243013" y="1690688"/>
            <a:ext cx="6942459" cy="2090480"/>
          </a:xfrm>
          <a:prstGeom prst="rect">
            <a:avLst/>
          </a:prstGeom>
        </p:spPr>
      </p:pic>
      <p:sp>
        <p:nvSpPr>
          <p:cNvPr id="6" name="TextBox 5">
            <a:extLst>
              <a:ext uri="{FF2B5EF4-FFF2-40B4-BE49-F238E27FC236}">
                <a16:creationId xmlns:a16="http://schemas.microsoft.com/office/drawing/2014/main" id="{157F41B8-2455-44DC-94DB-965AEE6E546A}"/>
              </a:ext>
            </a:extLst>
          </p:cNvPr>
          <p:cNvSpPr txBox="1"/>
          <p:nvPr/>
        </p:nvSpPr>
        <p:spPr>
          <a:xfrm>
            <a:off x="1038277" y="4956537"/>
            <a:ext cx="5351930" cy="646331"/>
          </a:xfrm>
          <a:prstGeom prst="rect">
            <a:avLst/>
          </a:prstGeom>
          <a:noFill/>
        </p:spPr>
        <p:txBody>
          <a:bodyPr wrap="square" rtlCol="0">
            <a:spAutoFit/>
          </a:bodyPr>
          <a:lstStyle/>
          <a:p>
            <a:r>
              <a:rPr lang="en-US" dirty="0"/>
              <a:t>The angle of the curve with the radius is constant</a:t>
            </a:r>
          </a:p>
          <a:p>
            <a:r>
              <a:rPr lang="en-US" dirty="0"/>
              <a:t>It is called a logarithmic spiral</a:t>
            </a:r>
          </a:p>
        </p:txBody>
      </p:sp>
    </p:spTree>
    <p:extLst>
      <p:ext uri="{BB962C8B-B14F-4D97-AF65-F5344CB8AC3E}">
        <p14:creationId xmlns:p14="http://schemas.microsoft.com/office/powerpoint/2010/main" val="270355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80F6-42D9-4F51-9474-7D6B5E68A925}"/>
              </a:ext>
            </a:extLst>
          </p:cNvPr>
          <p:cNvSpPr>
            <a:spLocks noGrp="1"/>
          </p:cNvSpPr>
          <p:nvPr>
            <p:ph type="title"/>
          </p:nvPr>
        </p:nvSpPr>
        <p:spPr/>
        <p:txBody>
          <a:bodyPr/>
          <a:lstStyle/>
          <a:p>
            <a:r>
              <a:rPr lang="en-US" dirty="0"/>
              <a:t>Understanding the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E488EC-0133-4651-8535-DFBD4510E90A}"/>
                  </a:ext>
                </a:extLst>
              </p:cNvPr>
              <p:cNvSpPr>
                <a:spLocks noGrp="1"/>
              </p:cNvSpPr>
              <p:nvPr>
                <p:ph idx="1"/>
              </p:nvPr>
            </p:nvSpPr>
            <p:spPr/>
            <p:txBody>
              <a:bodyPr/>
              <a:lstStyle/>
              <a:p>
                <a:r>
                  <a:rPr lang="en-US" dirty="0"/>
                  <a:t>The tangential and the radical velocity are constant</a:t>
                </a:r>
              </a:p>
              <a:p>
                <a:r>
                  <a:rPr lang="en-US" dirty="0"/>
                  <a:t>The angle of the radius changes logarithmically</a:t>
                </a:r>
              </a:p>
              <a:p>
                <a:r>
                  <a:rPr lang="en-US" dirty="0"/>
                  <a:t>The clearance c(p) is exponential to the angle of the radius</a:t>
                </a:r>
              </a:p>
              <a:p>
                <a14:m>
                  <m:oMath xmlns:m="http://schemas.openxmlformats.org/officeDocument/2006/math">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m:t>
                            </m:r>
                          </m:sup>
                        </m:sSup>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p>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𝑔</m:t>
                        </m:r>
                      </m:sub>
                      <m:sup>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𝑔</m:t>
                                </m:r>
                              </m:sub>
                            </m:sSub>
                          </m:den>
                        </m:f>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𝑠</m:t>
                        </m:r>
                      </m:sub>
                      <m:sup>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𝜃</m:t>
                                </m:r>
                              </m:e>
                              <m:sub>
                                <m:r>
                                  <a:rPr lang="en-US" b="0" i="1" smtClean="0">
                                    <a:latin typeface="Cambria Math" panose="02040503050406030204" pitchFamily="18" charset="0"/>
                                  </a:rPr>
                                  <m:t>𝑔</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𝑔</m:t>
                                </m:r>
                              </m:sub>
                            </m:sSub>
                          </m:den>
                        </m:f>
                      </m:sup>
                    </m:sSubSup>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𝑠</m:t>
                            </m:r>
                          </m:sub>
                        </m:sSub>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𝑔</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den>
                            </m:f>
                          </m:e>
                        </m:d>
                      </m:e>
                    </m:func>
                  </m:oMath>
                </a14:m>
                <a:endParaRPr lang="en-US" dirty="0"/>
              </a:p>
            </p:txBody>
          </p:sp>
        </mc:Choice>
        <mc:Fallback xmlns="">
          <p:sp>
            <p:nvSpPr>
              <p:cNvPr id="3" name="Content Placeholder 2">
                <a:extLst>
                  <a:ext uri="{FF2B5EF4-FFF2-40B4-BE49-F238E27FC236}">
                    <a16:creationId xmlns:a16="http://schemas.microsoft.com/office/drawing/2014/main" id="{00E488EC-0133-4651-8535-DFBD4510E90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70323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F67D-B9A0-4339-84CE-3912C6052CE9}"/>
              </a:ext>
            </a:extLst>
          </p:cNvPr>
          <p:cNvSpPr>
            <a:spLocks noGrp="1"/>
          </p:cNvSpPr>
          <p:nvPr>
            <p:ph type="title"/>
          </p:nvPr>
        </p:nvSpPr>
        <p:spPr/>
        <p:txBody>
          <a:bodyPr/>
          <a:lstStyle/>
          <a:p>
            <a:r>
              <a:rPr lang="en-US" dirty="0"/>
              <a:t>Calculating the integral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EFEF6C-1B73-414F-A5A1-B12310F6EE3E}"/>
                  </a:ext>
                </a:extLst>
              </p:cNvPr>
              <p:cNvSpPr>
                <a:spLocks noGrp="1"/>
              </p:cNvSpPr>
              <p:nvPr>
                <p:ph idx="1"/>
              </p:nvPr>
            </p:nvSpPr>
            <p:spPr>
              <a:xfrm>
                <a:off x="838200" y="1825625"/>
                <a:ext cx="10515600" cy="4351338"/>
              </a:xfrm>
            </p:spPr>
            <p:txBody>
              <a:bodyPr/>
              <a:lstStyle/>
              <a:p>
                <a:r>
                  <a:rPr lang="en-US" dirty="0"/>
                  <a:t>Law of sines when moving for dt: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𝑑𝑡</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𝜃</m:t>
                            </m:r>
                          </m:e>
                        </m:d>
                      </m:e>
                    </m:func>
                    <m:r>
                      <a:rPr lang="en-US" b="0" i="1" smtClean="0">
                        <a:latin typeface="Cambria Math" panose="02040503050406030204" pitchFamily="18" charset="0"/>
                      </a:rPr>
                      <m:t>=</m:t>
                    </m:r>
                  </m:oMath>
                </a14:m>
                <a:r>
                  <a:rPr lang="en-US" b="0"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e>
                    </m:d>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𝜃</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e>
                    </m:d>
                  </m:oMath>
                </a14:m>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𝑑𝑡</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𝑑𝑟</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𝜃</m:t>
                            </m:r>
                          </m:e>
                        </m:d>
                      </m:e>
                      <m:sup>
                        <m:r>
                          <a:rPr lang="en-US" b="0" i="1" smtClean="0">
                            <a:latin typeface="Cambria Math" panose="02040503050406030204" pitchFamily="18" charset="0"/>
                          </a:rPr>
                          <m:t>2</m:t>
                        </m:r>
                      </m:sup>
                    </m:sSup>
                  </m:oMath>
                </a14:m>
                <a:endParaRPr lang="en-US" b="0" dirty="0"/>
              </a:p>
            </p:txBody>
          </p:sp>
        </mc:Choice>
        <mc:Fallback xmlns="">
          <p:sp>
            <p:nvSpPr>
              <p:cNvPr id="3" name="Content Placeholder 2">
                <a:extLst>
                  <a:ext uri="{FF2B5EF4-FFF2-40B4-BE49-F238E27FC236}">
                    <a16:creationId xmlns:a16="http://schemas.microsoft.com/office/drawing/2014/main" id="{2FEFEF6C-1B73-414F-A5A1-B12310F6EE3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2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67ADC81-047D-4A1F-8104-F5FD88F0D38D}"/>
              </a:ext>
            </a:extLst>
          </p:cNvPr>
          <p:cNvPicPr>
            <a:picLocks noChangeAspect="1"/>
          </p:cNvPicPr>
          <p:nvPr/>
        </p:nvPicPr>
        <p:blipFill rotWithShape="1">
          <a:blip r:embed="rId3"/>
          <a:srcRect l="50000" t="40653" r="7868" b="19739"/>
          <a:stretch/>
        </p:blipFill>
        <p:spPr>
          <a:xfrm>
            <a:off x="5199529" y="3057548"/>
            <a:ext cx="6154271" cy="3254352"/>
          </a:xfrm>
          <a:prstGeom prst="rect">
            <a:avLst/>
          </a:prstGeom>
        </p:spPr>
      </p:pic>
    </p:spTree>
    <p:extLst>
      <p:ext uri="{BB962C8B-B14F-4D97-AF65-F5344CB8AC3E}">
        <p14:creationId xmlns:p14="http://schemas.microsoft.com/office/powerpoint/2010/main" val="337906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8117-3EA5-45F1-A0B9-3C89809EF8F8}"/>
              </a:ext>
            </a:extLst>
          </p:cNvPr>
          <p:cNvSpPr>
            <a:spLocks noGrp="1"/>
          </p:cNvSpPr>
          <p:nvPr>
            <p:ph type="title"/>
          </p:nvPr>
        </p:nvSpPr>
        <p:spPr/>
        <p:txBody>
          <a:bodyPr/>
          <a:lstStyle/>
          <a:p>
            <a:r>
              <a:rPr lang="en-US" dirty="0"/>
              <a:t>Solving for a single line obstacle</a:t>
            </a:r>
          </a:p>
        </p:txBody>
      </p:sp>
      <p:sp>
        <p:nvSpPr>
          <p:cNvPr id="3" name="Content Placeholder 2">
            <a:extLst>
              <a:ext uri="{FF2B5EF4-FFF2-40B4-BE49-F238E27FC236}">
                <a16:creationId xmlns:a16="http://schemas.microsoft.com/office/drawing/2014/main" id="{8641C0E9-F795-4AA0-BEDF-190CF5F8AB9F}"/>
              </a:ext>
            </a:extLst>
          </p:cNvPr>
          <p:cNvSpPr>
            <a:spLocks noGrp="1"/>
          </p:cNvSpPr>
          <p:nvPr>
            <p:ph idx="1"/>
          </p:nvPr>
        </p:nvSpPr>
        <p:spPr/>
        <p:txBody>
          <a:bodyPr/>
          <a:lstStyle/>
          <a:p>
            <a:r>
              <a:rPr lang="en-US" dirty="0"/>
              <a:t>Talk again about same weight and different speed</a:t>
            </a:r>
          </a:p>
          <a:p>
            <a:r>
              <a:rPr lang="en-US" dirty="0"/>
              <a:t>This time we have stripes of a little width dx with constant speed</a:t>
            </a:r>
          </a:p>
          <a:p>
            <a:r>
              <a:rPr lang="en-US" dirty="0"/>
              <a:t>Use again Snell’s law of refraction</a:t>
            </a:r>
          </a:p>
          <a:p>
            <a:endParaRPr lang="en-US" dirty="0"/>
          </a:p>
          <a:p>
            <a:endParaRPr lang="en-US" dirty="0"/>
          </a:p>
          <a:p>
            <a:r>
              <a:rPr lang="en-US" dirty="0"/>
              <a:t>Spoiler: the result optimal path is a circular arc!</a:t>
            </a:r>
          </a:p>
        </p:txBody>
      </p:sp>
      <p:pic>
        <p:nvPicPr>
          <p:cNvPr id="4" name="Picture 3">
            <a:extLst>
              <a:ext uri="{FF2B5EF4-FFF2-40B4-BE49-F238E27FC236}">
                <a16:creationId xmlns:a16="http://schemas.microsoft.com/office/drawing/2014/main" id="{7F861A58-3981-4006-A002-8E61CAC2ECC3}"/>
              </a:ext>
            </a:extLst>
          </p:cNvPr>
          <p:cNvPicPr>
            <a:picLocks noChangeAspect="1"/>
          </p:cNvPicPr>
          <p:nvPr/>
        </p:nvPicPr>
        <p:blipFill rotWithShape="1">
          <a:blip r:embed="rId2"/>
          <a:srcRect l="57734" t="24652" r="19219" b="24445"/>
          <a:stretch/>
        </p:blipFill>
        <p:spPr>
          <a:xfrm>
            <a:off x="8289645" y="2686051"/>
            <a:ext cx="3064156" cy="3806824"/>
          </a:xfrm>
          <a:prstGeom prst="rect">
            <a:avLst/>
          </a:prstGeom>
        </p:spPr>
      </p:pic>
    </p:spTree>
    <p:extLst>
      <p:ext uri="{BB962C8B-B14F-4D97-AF65-F5344CB8AC3E}">
        <p14:creationId xmlns:p14="http://schemas.microsoft.com/office/powerpoint/2010/main" val="20857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B9E4-A341-418F-ACC8-B9D460BC1840}"/>
              </a:ext>
            </a:extLst>
          </p:cNvPr>
          <p:cNvSpPr>
            <a:spLocks noGrp="1"/>
          </p:cNvSpPr>
          <p:nvPr>
            <p:ph type="title"/>
          </p:nvPr>
        </p:nvSpPr>
        <p:spPr/>
        <p:txBody>
          <a:bodyPr/>
          <a:lstStyle/>
          <a:p>
            <a:r>
              <a:rPr lang="en-US" dirty="0"/>
              <a:t>Solving for a single line obstacle</a:t>
            </a:r>
          </a:p>
        </p:txBody>
      </p:sp>
      <p:pic>
        <p:nvPicPr>
          <p:cNvPr id="4" name="Picture 3">
            <a:extLst>
              <a:ext uri="{FF2B5EF4-FFF2-40B4-BE49-F238E27FC236}">
                <a16:creationId xmlns:a16="http://schemas.microsoft.com/office/drawing/2014/main" id="{2E8A4C67-1FD4-451B-8D4E-22102F5B8CA1}"/>
              </a:ext>
            </a:extLst>
          </p:cNvPr>
          <p:cNvPicPr>
            <a:picLocks noChangeAspect="1"/>
          </p:cNvPicPr>
          <p:nvPr/>
        </p:nvPicPr>
        <p:blipFill rotWithShape="1">
          <a:blip r:embed="rId2"/>
          <a:srcRect l="57734" t="24652" r="19219" b="24445"/>
          <a:stretch/>
        </p:blipFill>
        <p:spPr>
          <a:xfrm>
            <a:off x="8139546" y="927992"/>
            <a:ext cx="4052454" cy="5034658"/>
          </a:xfrm>
          <a:prstGeom prst="rect">
            <a:avLst/>
          </a:prstGeom>
        </p:spPr>
      </p:pic>
      <p:pic>
        <p:nvPicPr>
          <p:cNvPr id="5" name="Picture 4">
            <a:extLst>
              <a:ext uri="{FF2B5EF4-FFF2-40B4-BE49-F238E27FC236}">
                <a16:creationId xmlns:a16="http://schemas.microsoft.com/office/drawing/2014/main" id="{1B44AB45-65DA-4FDF-BA90-682491B643AB}"/>
              </a:ext>
            </a:extLst>
          </p:cNvPr>
          <p:cNvPicPr>
            <a:picLocks noChangeAspect="1"/>
          </p:cNvPicPr>
          <p:nvPr/>
        </p:nvPicPr>
        <p:blipFill rotWithShape="1">
          <a:blip r:embed="rId3"/>
          <a:srcRect l="10625" t="28333" r="54922" b="35417"/>
          <a:stretch/>
        </p:blipFill>
        <p:spPr>
          <a:xfrm>
            <a:off x="838199" y="1864373"/>
            <a:ext cx="6924675" cy="4098277"/>
          </a:xfrm>
          <a:prstGeom prst="rect">
            <a:avLst/>
          </a:prstGeom>
        </p:spPr>
      </p:pic>
    </p:spTree>
    <p:extLst>
      <p:ext uri="{BB962C8B-B14F-4D97-AF65-F5344CB8AC3E}">
        <p14:creationId xmlns:p14="http://schemas.microsoft.com/office/powerpoint/2010/main" val="208601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468</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Minimizing radioactive influence, or how to balance length and clearance</vt:lpstr>
      <vt:lpstr>Problem description</vt:lpstr>
      <vt:lpstr>Motivation</vt:lpstr>
      <vt:lpstr>Solving for a single point obstacle</vt:lpstr>
      <vt:lpstr>Solving for a single point obstacle</vt:lpstr>
      <vt:lpstr>Understanding the result</vt:lpstr>
      <vt:lpstr>Calculating the integral</vt:lpstr>
      <vt:lpstr>Solving for a single line obstacle</vt:lpstr>
      <vt:lpstr>Solving for a single line obstacle</vt:lpstr>
      <vt:lpstr>Understanding the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Minimizing radioactive influence, or how to balance length and clearance</dc:title>
  <dc:creator>itay yehuda</dc:creator>
  <cp:lastModifiedBy>itay yehuda</cp:lastModifiedBy>
  <cp:revision>16</cp:revision>
  <dcterms:created xsi:type="dcterms:W3CDTF">2019-11-03T05:33:58Z</dcterms:created>
  <dcterms:modified xsi:type="dcterms:W3CDTF">2019-11-11T21:20:07Z</dcterms:modified>
</cp:coreProperties>
</file>