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026B94-20B3-4213-BF4D-C22483A6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421" y="1160865"/>
            <a:ext cx="8076204" cy="1646302"/>
          </a:xfrm>
        </p:spPr>
        <p:txBody>
          <a:bodyPr/>
          <a:lstStyle/>
          <a:p>
            <a:pPr algn="l" rtl="0"/>
            <a:r>
              <a:rPr lang="en-US" dirty="0"/>
              <a:t>Tabletop Rearrangements with Overhead Grasps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8BFF2E1-FC6C-4D9E-9ED6-82BDDA29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503" y="2858762"/>
            <a:ext cx="5359898" cy="2260085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Presented by: </a:t>
            </a:r>
            <a:r>
              <a:rPr lang="en-US" dirty="0"/>
              <a:t>Nave Tal</a:t>
            </a:r>
          </a:p>
          <a:p>
            <a:pPr algn="l" rtl="0"/>
            <a:r>
              <a:rPr lang="en-US" b="1" dirty="0"/>
              <a:t>Based on a paper by:</a:t>
            </a:r>
          </a:p>
          <a:p>
            <a:pPr algn="l" rtl="0"/>
            <a:r>
              <a:rPr lang="en-US" dirty="0"/>
              <a:t>Shuai D. Han, Nicolas M. Stiffler,</a:t>
            </a:r>
          </a:p>
          <a:p>
            <a:pPr algn="l" rtl="0"/>
            <a:r>
              <a:rPr lang="en-US" dirty="0"/>
              <a:t>Athanasios </a:t>
            </a:r>
            <a:r>
              <a:rPr lang="en-US" dirty="0" err="1"/>
              <a:t>Krontiris</a:t>
            </a:r>
            <a:r>
              <a:rPr lang="en-US" dirty="0"/>
              <a:t>,</a:t>
            </a:r>
          </a:p>
          <a:p>
            <a:pPr algn="l" rtl="0"/>
            <a:r>
              <a:rPr lang="en-US" dirty="0"/>
              <a:t>Kostas E. </a:t>
            </a:r>
            <a:r>
              <a:rPr lang="en-US" dirty="0" err="1"/>
              <a:t>Bekris</a:t>
            </a:r>
            <a:r>
              <a:rPr lang="en-US" dirty="0"/>
              <a:t>, </a:t>
            </a:r>
            <a:r>
              <a:rPr lang="en-US" dirty="0" err="1"/>
              <a:t>Jingjin</a:t>
            </a:r>
            <a:r>
              <a:rPr lang="en-US" dirty="0"/>
              <a:t> Yu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897F656-0FEE-439A-BE70-2FFF74310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858762"/>
            <a:ext cx="7345971" cy="21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530AEA-F685-45C0-8DF2-FCCF7C30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Bonus: Reduction from TORO-UNO to</a:t>
            </a:r>
            <a:br>
              <a:rPr lang="en-US" dirty="0"/>
            </a:br>
            <a:r>
              <a:rPr lang="en-US" dirty="0"/>
              <a:t>TSP</a:t>
            </a:r>
            <a:endParaRPr lang="he-IL" dirty="0"/>
          </a:p>
        </p:txBody>
      </p:sp>
      <p:pic>
        <p:nvPicPr>
          <p:cNvPr id="6" name="תמונה 5" descr="תמונה שמכילה אובייקט, שעון, מביט, ציור&#10;&#10;התיאור נוצר באופן אוטומטי">
            <a:extLst>
              <a:ext uri="{FF2B5EF4-FFF2-40B4-BE49-F238E27FC236}">
                <a16:creationId xmlns:a16="http://schemas.microsoft.com/office/drawing/2014/main" id="{BC789FC1-8680-4525-8029-43627032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59" y="1925918"/>
            <a:ext cx="6059418" cy="35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6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18D0D9-C2C6-4A5D-87DA-C3A454D2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TORO (with overlaps)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119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1161CE-DE2E-428A-AEB2-AFACE163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7F6010-8A1B-431C-95AC-355DC599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More important to minimize number of grasps than distance!</a:t>
            </a:r>
          </a:p>
          <a:p>
            <a:pPr algn="l" rtl="0"/>
            <a:r>
              <a:rPr lang="en-US" dirty="0"/>
              <a:t>Let’s try to build a “dependency graph”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770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08F954-F52D-4EB0-AE5E-53A6286B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Dependency graph</a:t>
            </a: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BF3514F-8159-4C3C-B809-BB563D2341BF}"/>
              </a:ext>
            </a:extLst>
          </p:cNvPr>
          <p:cNvSpPr/>
          <p:nvPr/>
        </p:nvSpPr>
        <p:spPr>
          <a:xfrm>
            <a:off x="1039905" y="2651410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FFDCD56-5F7A-4CAC-9784-2C6DA5CAFC9A}"/>
              </a:ext>
            </a:extLst>
          </p:cNvPr>
          <p:cNvSpPr/>
          <p:nvPr/>
        </p:nvSpPr>
        <p:spPr>
          <a:xfrm>
            <a:off x="2054919" y="2471920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704E20D-EB90-423A-8909-5853C38D95E5}"/>
              </a:ext>
            </a:extLst>
          </p:cNvPr>
          <p:cNvSpPr/>
          <p:nvPr/>
        </p:nvSpPr>
        <p:spPr>
          <a:xfrm>
            <a:off x="2978284" y="3241784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9F7ADC1-C5E5-47F5-A96B-276FEC851BEA}"/>
              </a:ext>
            </a:extLst>
          </p:cNvPr>
          <p:cNvSpPr/>
          <p:nvPr/>
        </p:nvSpPr>
        <p:spPr>
          <a:xfrm>
            <a:off x="4197484" y="2368630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9F5283A-4421-406F-8A5C-E981CBEE9413}"/>
              </a:ext>
            </a:extLst>
          </p:cNvPr>
          <p:cNvSpPr/>
          <p:nvPr/>
        </p:nvSpPr>
        <p:spPr>
          <a:xfrm>
            <a:off x="3722354" y="1930400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040EC80-06EC-436F-9AED-3F19470616BD}"/>
              </a:ext>
            </a:extLst>
          </p:cNvPr>
          <p:cNvSpPr/>
          <p:nvPr/>
        </p:nvSpPr>
        <p:spPr>
          <a:xfrm>
            <a:off x="2530049" y="2862669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A5FD6F7-DA01-4261-ADF5-9D12E9BC0F57}"/>
              </a:ext>
            </a:extLst>
          </p:cNvPr>
          <p:cNvSpPr/>
          <p:nvPr/>
        </p:nvSpPr>
        <p:spPr>
          <a:xfrm>
            <a:off x="2535596" y="1930400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1015847-BE6E-4C32-A2A1-EC60204E4621}"/>
              </a:ext>
            </a:extLst>
          </p:cNvPr>
          <p:cNvSpPr/>
          <p:nvPr/>
        </p:nvSpPr>
        <p:spPr>
          <a:xfrm>
            <a:off x="4568780" y="1627125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6C61A282-EFCC-4187-B72E-67F7E9B1B4BD}"/>
              </a:ext>
            </a:extLst>
          </p:cNvPr>
          <p:cNvSpPr/>
          <p:nvPr/>
        </p:nvSpPr>
        <p:spPr>
          <a:xfrm>
            <a:off x="7263663" y="3429000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46149C26-B1D3-4B12-A1FA-8ECDFC9B2D71}"/>
              </a:ext>
            </a:extLst>
          </p:cNvPr>
          <p:cNvSpPr/>
          <p:nvPr/>
        </p:nvSpPr>
        <p:spPr>
          <a:xfrm>
            <a:off x="8327778" y="1619038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C3E81E55-16EA-4F26-BABF-C387A91C4C8C}"/>
              </a:ext>
            </a:extLst>
          </p:cNvPr>
          <p:cNvSpPr/>
          <p:nvPr/>
        </p:nvSpPr>
        <p:spPr>
          <a:xfrm>
            <a:off x="6942418" y="2565797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486337DD-5DC6-4F44-BF2C-A886065FC009}"/>
              </a:ext>
            </a:extLst>
          </p:cNvPr>
          <p:cNvSpPr/>
          <p:nvPr/>
        </p:nvSpPr>
        <p:spPr>
          <a:xfrm>
            <a:off x="8459984" y="3053659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D06B28EF-38C8-4DD1-B147-3D161FD8224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7594839" y="2887423"/>
            <a:ext cx="865145" cy="48786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A0F4110B-B0CC-4FF0-A364-F092B3920B52}"/>
              </a:ext>
            </a:extLst>
          </p:cNvPr>
          <p:cNvCxnSpPr>
            <a:stCxn id="13" idx="4"/>
            <a:endCxn id="15" idx="0"/>
          </p:cNvCxnSpPr>
          <p:nvPr/>
        </p:nvCxnSpPr>
        <p:spPr>
          <a:xfrm>
            <a:off x="8653989" y="2262290"/>
            <a:ext cx="132206" cy="79136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A0A11C84-9B30-4BAA-9A4B-E672050CCE11}"/>
              </a:ext>
            </a:extLst>
          </p:cNvPr>
          <p:cNvCxnSpPr>
            <a:cxnSpLocks/>
            <a:stCxn id="15" idx="3"/>
            <a:endCxn id="12" idx="6"/>
          </p:cNvCxnSpPr>
          <p:nvPr/>
        </p:nvCxnSpPr>
        <p:spPr>
          <a:xfrm flipH="1">
            <a:off x="7916084" y="3602709"/>
            <a:ext cx="639445" cy="14791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FE021FB0-E4B3-4908-9093-1921874B8B6C}"/>
              </a:ext>
            </a:extLst>
          </p:cNvPr>
          <p:cNvCxnSpPr>
            <a:cxnSpLocks/>
            <a:stCxn id="14" idx="7"/>
            <a:endCxn id="13" idx="2"/>
          </p:cNvCxnSpPr>
          <p:nvPr/>
        </p:nvCxnSpPr>
        <p:spPr>
          <a:xfrm flipV="1">
            <a:off x="7499294" y="1940664"/>
            <a:ext cx="828484" cy="71933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22031 0.10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349 -0.076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3867 0.19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20807 0.1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08F954-F52D-4EB0-AE5E-53A6286B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Dependency graph</a:t>
            </a: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BF3514F-8159-4C3C-B809-BB563D2341BF}"/>
              </a:ext>
            </a:extLst>
          </p:cNvPr>
          <p:cNvSpPr/>
          <p:nvPr/>
        </p:nvSpPr>
        <p:spPr>
          <a:xfrm>
            <a:off x="1221202" y="2467574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FFDCD56-5F7A-4CAC-9784-2C6DA5CAFC9A}"/>
              </a:ext>
            </a:extLst>
          </p:cNvPr>
          <p:cNvSpPr/>
          <p:nvPr/>
        </p:nvSpPr>
        <p:spPr>
          <a:xfrm>
            <a:off x="2054919" y="2471920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704E20D-EB90-423A-8909-5853C38D95E5}"/>
              </a:ext>
            </a:extLst>
          </p:cNvPr>
          <p:cNvSpPr/>
          <p:nvPr/>
        </p:nvSpPr>
        <p:spPr>
          <a:xfrm>
            <a:off x="2978284" y="3241784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9F7ADC1-C5E5-47F5-A96B-276FEC851BEA}"/>
              </a:ext>
            </a:extLst>
          </p:cNvPr>
          <p:cNvSpPr/>
          <p:nvPr/>
        </p:nvSpPr>
        <p:spPr>
          <a:xfrm>
            <a:off x="4197484" y="2368630"/>
            <a:ext cx="652421" cy="6637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9F5283A-4421-406F-8A5C-E981CBEE9413}"/>
              </a:ext>
            </a:extLst>
          </p:cNvPr>
          <p:cNvSpPr/>
          <p:nvPr/>
        </p:nvSpPr>
        <p:spPr>
          <a:xfrm>
            <a:off x="3722354" y="1930400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040EC80-06EC-436F-9AED-3F19470616BD}"/>
              </a:ext>
            </a:extLst>
          </p:cNvPr>
          <p:cNvSpPr/>
          <p:nvPr/>
        </p:nvSpPr>
        <p:spPr>
          <a:xfrm>
            <a:off x="2530049" y="2862669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A5FD6F7-DA01-4261-ADF5-9D12E9BC0F57}"/>
              </a:ext>
            </a:extLst>
          </p:cNvPr>
          <p:cNvSpPr/>
          <p:nvPr/>
        </p:nvSpPr>
        <p:spPr>
          <a:xfrm>
            <a:off x="1759951" y="2011165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1015847-BE6E-4C32-A2A1-EC60204E4621}"/>
              </a:ext>
            </a:extLst>
          </p:cNvPr>
          <p:cNvSpPr/>
          <p:nvPr/>
        </p:nvSpPr>
        <p:spPr>
          <a:xfrm>
            <a:off x="4568780" y="1627125"/>
            <a:ext cx="652421" cy="66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6C61A282-EFCC-4187-B72E-67F7E9B1B4BD}"/>
              </a:ext>
            </a:extLst>
          </p:cNvPr>
          <p:cNvSpPr/>
          <p:nvPr/>
        </p:nvSpPr>
        <p:spPr>
          <a:xfrm>
            <a:off x="7263663" y="3429000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46149C26-B1D3-4B12-A1FA-8ECDFC9B2D71}"/>
              </a:ext>
            </a:extLst>
          </p:cNvPr>
          <p:cNvSpPr/>
          <p:nvPr/>
        </p:nvSpPr>
        <p:spPr>
          <a:xfrm>
            <a:off x="8327778" y="1619038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C3E81E55-16EA-4F26-BABF-C387A91C4C8C}"/>
              </a:ext>
            </a:extLst>
          </p:cNvPr>
          <p:cNvSpPr/>
          <p:nvPr/>
        </p:nvSpPr>
        <p:spPr>
          <a:xfrm>
            <a:off x="6942418" y="2565797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486337DD-5DC6-4F44-BF2C-A886065FC009}"/>
              </a:ext>
            </a:extLst>
          </p:cNvPr>
          <p:cNvSpPr/>
          <p:nvPr/>
        </p:nvSpPr>
        <p:spPr>
          <a:xfrm>
            <a:off x="8459984" y="3053659"/>
            <a:ext cx="652421" cy="64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D06B28EF-38C8-4DD1-B147-3D161FD8224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7594839" y="2887423"/>
            <a:ext cx="865145" cy="48786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A0F4110B-B0CC-4FF0-A364-F092B3920B52}"/>
              </a:ext>
            </a:extLst>
          </p:cNvPr>
          <p:cNvCxnSpPr>
            <a:stCxn id="13" idx="4"/>
            <a:endCxn id="15" idx="0"/>
          </p:cNvCxnSpPr>
          <p:nvPr/>
        </p:nvCxnSpPr>
        <p:spPr>
          <a:xfrm>
            <a:off x="8653989" y="2262290"/>
            <a:ext cx="132206" cy="79136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A0A11C84-9B30-4BAA-9A4B-E672050CCE11}"/>
              </a:ext>
            </a:extLst>
          </p:cNvPr>
          <p:cNvCxnSpPr>
            <a:cxnSpLocks/>
            <a:stCxn id="15" idx="3"/>
            <a:endCxn id="12" idx="6"/>
          </p:cNvCxnSpPr>
          <p:nvPr/>
        </p:nvCxnSpPr>
        <p:spPr>
          <a:xfrm flipH="1">
            <a:off x="7916084" y="3602709"/>
            <a:ext cx="639445" cy="14791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FE021FB0-E4B3-4908-9093-1921874B8B6C}"/>
              </a:ext>
            </a:extLst>
          </p:cNvPr>
          <p:cNvCxnSpPr>
            <a:cxnSpLocks/>
            <a:stCxn id="14" idx="7"/>
            <a:endCxn id="13" idx="2"/>
          </p:cNvCxnSpPr>
          <p:nvPr/>
        </p:nvCxnSpPr>
        <p:spPr>
          <a:xfrm flipV="1">
            <a:off x="7499294" y="1940664"/>
            <a:ext cx="828484" cy="71933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09E75516-A24F-4B3E-8853-9403717C3A5F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820539" y="2168088"/>
            <a:ext cx="602784" cy="135511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1161CE-DE2E-428A-AEB2-AFACE163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7F6010-8A1B-431C-95AC-355DC599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number of extra pick-ups we’ll have to make is equal the </a:t>
            </a:r>
            <a:r>
              <a:rPr lang="en-US" dirty="0" err="1"/>
              <a:t>the</a:t>
            </a:r>
            <a:r>
              <a:rPr lang="en-US" dirty="0"/>
              <a:t> minimum amount of nodes we’ll have to move aside to “break” all dependency loops.</a:t>
            </a:r>
          </a:p>
          <a:p>
            <a:pPr algn="l" rtl="0"/>
            <a:r>
              <a:rPr lang="en-US" dirty="0"/>
              <a:t>Sounds familiar?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82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3CBCC9-69BC-4C7B-9C5F-DE7BE7B4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Hardness proof: Reduction from FVS to TORO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6FB0D8D-2147-440E-9905-D00C709B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Fun fact: If the number of in-going and out-going edges for each vertex is bounded by 1, this problem is trivial (it’s just a bunch of cycles), but if it’s bounded by 2 it’s already NP-Hard.</a:t>
            </a:r>
          </a:p>
          <a:p>
            <a:pPr lvl="1" algn="l" rtl="0"/>
            <a:r>
              <a:rPr lang="en-US" dirty="0"/>
              <a:t>APX-Hard, to be exact!</a:t>
            </a:r>
          </a:p>
          <a:p>
            <a:pPr lvl="8" algn="l" rtl="0"/>
            <a:endParaRPr lang="he-IL" dirty="0"/>
          </a:p>
        </p:txBody>
      </p:sp>
      <p:pic>
        <p:nvPicPr>
          <p:cNvPr id="9" name="תמונה 8" descr="תמונה שמכילה אובייקט, שעון, ציור&#10;&#10;התיאור נוצר באופן אוטומטי">
            <a:extLst>
              <a:ext uri="{FF2B5EF4-FFF2-40B4-BE49-F238E27FC236}">
                <a16:creationId xmlns:a16="http://schemas.microsoft.com/office/drawing/2014/main" id="{9FC5BD1B-D544-47C8-AF73-271C83BC2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94" y="3766685"/>
            <a:ext cx="2341505" cy="2504866"/>
          </a:xfrm>
          <a:prstGeom prst="rect">
            <a:avLst/>
          </a:prstGeom>
        </p:spPr>
      </p:pic>
      <p:pic>
        <p:nvPicPr>
          <p:cNvPr id="11" name="תמונה 10" descr="תמונה שמכילה אובייקט, שעון, ציור&#10;&#10;התיאור נוצר באופן אוטומטי">
            <a:extLst>
              <a:ext uri="{FF2B5EF4-FFF2-40B4-BE49-F238E27FC236}">
                <a16:creationId xmlns:a16="http://schemas.microsoft.com/office/drawing/2014/main" id="{507B7882-8E86-44F2-9637-E65CC690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61" y="3659985"/>
            <a:ext cx="2780740" cy="2674372"/>
          </a:xfrm>
          <a:prstGeom prst="rect">
            <a:avLst/>
          </a:prstGeom>
        </p:spPr>
      </p:pic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D814B775-E9C7-443F-948D-18754FF8F710}"/>
              </a:ext>
            </a:extLst>
          </p:cNvPr>
          <p:cNvSpPr/>
          <p:nvPr/>
        </p:nvSpPr>
        <p:spPr>
          <a:xfrm>
            <a:off x="4061072" y="3939702"/>
            <a:ext cx="1386418" cy="2003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3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530AEA-F685-45C0-8DF2-FCCF7C30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Solution: Reduction from TORO to</a:t>
            </a:r>
            <a:br>
              <a:rPr lang="en-US" dirty="0"/>
            </a:br>
            <a:r>
              <a:rPr lang="en-US" dirty="0"/>
              <a:t>FVS</a:t>
            </a:r>
            <a:endParaRPr lang="he-IL" dirty="0"/>
          </a:p>
        </p:txBody>
      </p:sp>
      <p:pic>
        <p:nvPicPr>
          <p:cNvPr id="7" name="מציין מיקום תוכן 6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4E7102E5-7242-4F2C-B08B-73E9B452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742" y="2261141"/>
            <a:ext cx="6749822" cy="3203506"/>
          </a:xfrm>
        </p:spPr>
      </p:pic>
    </p:spTree>
    <p:extLst>
      <p:ext uri="{BB962C8B-B14F-4D97-AF65-F5344CB8AC3E}">
        <p14:creationId xmlns:p14="http://schemas.microsoft.com/office/powerpoint/2010/main" val="553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530AEA-F685-45C0-8DF2-FCCF7C30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Solution: Reduction from TORO to</a:t>
            </a:r>
            <a:br>
              <a:rPr lang="en-US" dirty="0"/>
            </a:br>
            <a:r>
              <a:rPr lang="en-US" dirty="0"/>
              <a:t>FVS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A67B97-EA85-4D35-96FE-258435E3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7041"/>
            <a:ext cx="8596668" cy="43243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Solving FVS:</a:t>
            </a:r>
          </a:p>
          <a:p>
            <a:pPr lvl="1" algn="l" rtl="0"/>
            <a:r>
              <a:rPr lang="en-US" dirty="0"/>
              <a:t>The paper looked at two exact solvers that are based on Linear Programming</a:t>
            </a:r>
          </a:p>
          <a:p>
            <a:pPr lvl="2" algn="l" rtl="0"/>
            <a:r>
              <a:rPr lang="en-US" dirty="0"/>
              <a:t>“ILP-Constraint”</a:t>
            </a:r>
          </a:p>
          <a:p>
            <a:pPr lvl="2" algn="l" rtl="0"/>
            <a:r>
              <a:rPr lang="en-US" dirty="0"/>
              <a:t>“ILP-Enumerate”</a:t>
            </a:r>
          </a:p>
          <a:p>
            <a:pPr lvl="1" algn="l" rtl="0"/>
            <a:r>
              <a:rPr lang="en-US" dirty="0"/>
              <a:t>As well as three Heuristic-based solvers:</a:t>
            </a:r>
          </a:p>
          <a:p>
            <a:pPr lvl="2" algn="l" rtl="0"/>
            <a:r>
              <a:rPr lang="en-US" dirty="0"/>
              <a:t>Maximal Simple Cycle Heuristic (MSCH) – keep picking the vertex that’s on the most number of cycles</a:t>
            </a:r>
          </a:p>
          <a:p>
            <a:pPr lvl="2" algn="l" rtl="0"/>
            <a:r>
              <a:rPr lang="en-US" dirty="0"/>
              <a:t>Maximum Cycle Heuristic (MCH) – Similar, but counts cycles differently</a:t>
            </a:r>
          </a:p>
          <a:p>
            <a:pPr lvl="2" algn="l" rtl="0"/>
            <a:r>
              <a:rPr lang="en-US" dirty="0"/>
              <a:t>Maximum Degree Heuristic (MDH) – Looks at the vertices with the highest degrees.</a:t>
            </a:r>
          </a:p>
          <a:p>
            <a:pPr algn="l" rtl="0"/>
            <a:r>
              <a:rPr lang="en-US" dirty="0"/>
              <a:t>Once FVS found, minimizing the travel distance is done using more Linear Programming</a:t>
            </a:r>
          </a:p>
          <a:p>
            <a:pPr algn="l" rtl="0"/>
            <a:r>
              <a:rPr lang="en-US" dirty="0"/>
              <a:t>To gain optimal solution one may iterate over all FVSs and find the one that results in the best minimal travel distance</a:t>
            </a:r>
          </a:p>
          <a:p>
            <a:pPr lvl="1" algn="l" rtl="0"/>
            <a:r>
              <a:rPr lang="en-US" dirty="0"/>
              <a:t>But the practical benefits aren’t that great…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23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18D0D9-C2C6-4A5D-87DA-C3A454D2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Performance Evaluation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708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C31768-3298-484F-979E-7B373F62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Problem: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5525B82-3ABD-4530-95F2-2B8E9D8F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91" y="2074210"/>
            <a:ext cx="8252597" cy="30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51AFAA-EEAE-481F-84AF-7F05404D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TORO-NO-TSP (and TORO-UNO-TSP)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8BFE76F-0FAE-4096-9A1D-48DBFA24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73" y="3373119"/>
            <a:ext cx="6238875" cy="12668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C5917D6-F35C-4D5B-9227-6E56DF70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9" y="1548447"/>
            <a:ext cx="4505325" cy="22574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8427951-261B-4FAB-8DD3-E04AE955D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062412"/>
            <a:ext cx="4572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4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51AFAA-EEAE-481F-84AF-7F05404D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 Solvers</a:t>
            </a: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A018A55-F1EE-4B9D-B9D4-FBD39B03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" y="1374140"/>
            <a:ext cx="5781675" cy="29051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07D7DA-40C8-46B3-B78B-3E66E9EFD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03" y="1374140"/>
            <a:ext cx="55530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3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51AFAA-EEAE-481F-84AF-7F05404D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 Solvers – Cont.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3B29F1D-5FCA-4EA3-BF05-860AD424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3" y="1270001"/>
            <a:ext cx="5117148" cy="255507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E1A22A1-D72E-4466-B106-031D94EF2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88" y="3946317"/>
            <a:ext cx="6037139" cy="272670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0AF125B-00AB-4E46-A602-A58D7F8DC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" y="3946317"/>
            <a:ext cx="4979870" cy="272670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7E24692-259B-4DBD-8252-79D0BB9E0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545" y="1270000"/>
            <a:ext cx="4547016" cy="25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C28B7-F4C6-4033-B85C-E0DD54B3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now?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18903A-FEAA-4643-9FB1-4AEF79F0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Denser and more entangled TORO cases where there’s limited “buffer” space.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/>
              <a:t> </a:t>
            </a:r>
          </a:p>
          <a:p>
            <a:pPr lvl="1" algn="l" rtl="0"/>
            <a:r>
              <a:rPr lang="en-US" dirty="0"/>
              <a:t>They didn’t really think any further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87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69F193-2B4E-496B-BB4B-B9FB9586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A5698B6-CFA2-4B42-B1CC-7998976B41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/>
                  <a:t>Given feasible start and goal arrangements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for objects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on a tabletop, determine a sequence of collision-free pick-and-place actions with overhand grasps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. . .) </m:t>
                    </m:r>
                  </m:oMath>
                </a14:m>
                <a:r>
                  <a:rPr lang="en-US" dirty="0"/>
                  <a:t>that transfer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For a manipulation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, the incurred cost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the cost of moving the manipulator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are the costs of grabbing and releasing an object, respectively</a:t>
                </a:r>
              </a:p>
              <a:p>
                <a:pPr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are the distances moved while not carrying and while carrying an object, respectively.</a:t>
                </a:r>
              </a:p>
              <a:p>
                <a:pPr algn="l" rtl="0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So we want to minimize the pickup count, then the distance traveled.</a:t>
                </a:r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A5698B6-CFA2-4B42-B1CC-7998976B4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570" b="-18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8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C670FE-2DB5-4D2B-AF2E-A172E8DA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Problem(s):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FEE22B0-DC37-40ED-8367-755C01E1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TORO</a:t>
            </a:r>
          </a:p>
          <a:p>
            <a:pPr lvl="1" algn="l" rtl="0"/>
            <a:r>
              <a:rPr lang="en-US" dirty="0"/>
              <a:t>Minimize pickup count, then length</a:t>
            </a:r>
          </a:p>
          <a:p>
            <a:pPr algn="l" rtl="0"/>
            <a:r>
              <a:rPr lang="en-US" dirty="0"/>
              <a:t>TORO-NO</a:t>
            </a:r>
          </a:p>
          <a:p>
            <a:pPr lvl="1" algn="l" rtl="0"/>
            <a:r>
              <a:rPr lang="en-US" dirty="0"/>
              <a:t>Pickup count is constant, minimize length</a:t>
            </a:r>
          </a:p>
          <a:p>
            <a:pPr algn="l" rtl="0"/>
            <a:r>
              <a:rPr lang="en-US" dirty="0"/>
              <a:t>TORO-UNO</a:t>
            </a:r>
          </a:p>
          <a:p>
            <a:pPr lvl="1" algn="l" rtl="0"/>
            <a:r>
              <a:rPr lang="en-US" dirty="0"/>
              <a:t>Same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82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18D0D9-C2C6-4A5D-87DA-C3A454D2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TORO-NO &amp; TORO-UNO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437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B97081-F866-4A38-8328-B5698460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TORO-NO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7F034FD-E4CF-48D4-AB26-1248E1F1E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No need to use “temporary buffers”,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l" rtl="0"/>
                <a:r>
                  <a:rPr lang="en-US" dirty="0"/>
                  <a:t>We just need to minimize the sum of the distances. Easy!</a:t>
                </a:r>
              </a:p>
              <a:p>
                <a:pPr algn="l" rtl="0"/>
                <a:r>
                  <a:rPr lang="en-US" dirty="0"/>
                  <a:t>We just need to minimize the sum of the distances. NP-Hard!</a:t>
                </a:r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7F034FD-E4CF-48D4-AB26-1248E1F1E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4846FDA-2AE3-4870-B973-55A692858246}"/>
              </a:ext>
            </a:extLst>
          </p:cNvPr>
          <p:cNvCxnSpPr/>
          <p:nvPr/>
        </p:nvCxnSpPr>
        <p:spPr>
          <a:xfrm>
            <a:off x="1040235" y="3238150"/>
            <a:ext cx="6014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E61CE6-E347-4491-93AC-F2D75CC0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Traveling Salesman Problem &amp; Euclidean-TSP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D0590F-6E8B-4797-92FC-30C07525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TSP: Given a weighted graph, find the shortest path that starts and ends in a specified vertex and passes through each vertex exactly once.</a:t>
            </a:r>
          </a:p>
          <a:p>
            <a:pPr algn="l" rtl="0"/>
            <a:r>
              <a:rPr lang="en-US" dirty="0"/>
              <a:t>E-TSP: Specific case where the vertices are points in a space (in our case, a plane) and the weights are the Euclidean distances between them.</a:t>
            </a:r>
          </a:p>
          <a:p>
            <a:pPr algn="l" rtl="0"/>
            <a:r>
              <a:rPr lang="en-US" dirty="0"/>
              <a:t>Both are known to be NP-Hard</a:t>
            </a:r>
          </a:p>
          <a:p>
            <a:pPr algn="l" rtl="0"/>
            <a:r>
              <a:rPr lang="en-US" dirty="0"/>
              <a:t>E-TSP has some pretty good Poly-Time Approx. Scheme and good heuristics, so we can solve it efficiently in most practical cases</a:t>
            </a:r>
          </a:p>
        </p:txBody>
      </p:sp>
    </p:spTree>
    <p:extLst>
      <p:ext uri="{BB962C8B-B14F-4D97-AF65-F5344CB8AC3E}">
        <p14:creationId xmlns:p14="http://schemas.microsoft.com/office/powerpoint/2010/main" val="215250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3CBCC9-69BC-4C7B-9C5F-DE7BE7B4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Hardness proof: Reduction from E-TSP to TORO-NO</a:t>
            </a:r>
            <a:endParaRPr lang="he-IL" dirty="0"/>
          </a:p>
        </p:txBody>
      </p:sp>
      <p:pic>
        <p:nvPicPr>
          <p:cNvPr id="5" name="מציין מיקום תוכן 4" descr="תמונה שמכילה אובייקט, שעון, ציור, סקי&#10;&#10;התיאור נוצר באופן אוטומטי">
            <a:extLst>
              <a:ext uri="{FF2B5EF4-FFF2-40B4-BE49-F238E27FC236}">
                <a16:creationId xmlns:a16="http://schemas.microsoft.com/office/drawing/2014/main" id="{52DE03A4-1FDA-4271-9F6B-16F709C12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29" y="1979645"/>
            <a:ext cx="3616451" cy="2947956"/>
          </a:xfrm>
        </p:spPr>
      </p:pic>
      <p:pic>
        <p:nvPicPr>
          <p:cNvPr id="7" name="תמונה 6" descr="תמונה שמכילה אובייקט, שעון, ציור&#10;&#10;התיאור נוצר באופן אוטומטי">
            <a:extLst>
              <a:ext uri="{FF2B5EF4-FFF2-40B4-BE49-F238E27FC236}">
                <a16:creationId xmlns:a16="http://schemas.microsoft.com/office/drawing/2014/main" id="{F52405DE-CDE4-4A34-82C1-B465E0AF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02" y="1979645"/>
            <a:ext cx="4670744" cy="3106045"/>
          </a:xfrm>
          <a:prstGeom prst="rect">
            <a:avLst/>
          </a:prstGeom>
        </p:spPr>
      </p:pic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D87C7458-61DE-4D2A-B24D-1AC36A547147}"/>
              </a:ext>
            </a:extLst>
          </p:cNvPr>
          <p:cNvSpPr/>
          <p:nvPr/>
        </p:nvSpPr>
        <p:spPr>
          <a:xfrm>
            <a:off x="4384960" y="2657790"/>
            <a:ext cx="1038687" cy="1384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44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530AEA-F685-45C0-8DF2-FCCF7C30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Solution: Reduction from TORO-NO to</a:t>
            </a:r>
            <a:br>
              <a:rPr lang="en-US" dirty="0"/>
            </a:br>
            <a:r>
              <a:rPr lang="en-US" dirty="0"/>
              <a:t>TSP</a:t>
            </a:r>
            <a:endParaRPr lang="he-IL" dirty="0"/>
          </a:p>
        </p:txBody>
      </p:sp>
      <p:pic>
        <p:nvPicPr>
          <p:cNvPr id="5" name="תמונה 4" descr="תמונה שמכילה אובייקט, שעון, ציור&#10;&#10;התיאור נוצר באופן אוטומטי">
            <a:extLst>
              <a:ext uri="{FF2B5EF4-FFF2-40B4-BE49-F238E27FC236}">
                <a16:creationId xmlns:a16="http://schemas.microsoft.com/office/drawing/2014/main" id="{2D4C6BB9-ACC3-444C-8C64-42F7D2CB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94" y="1930400"/>
            <a:ext cx="6328148" cy="3508798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D313D1E8-DA3C-4D1B-A0BC-444CCF2C440F}"/>
              </a:ext>
            </a:extLst>
          </p:cNvPr>
          <p:cNvCxnSpPr>
            <a:cxnSpLocks/>
          </p:cNvCxnSpPr>
          <p:nvPr/>
        </p:nvCxnSpPr>
        <p:spPr>
          <a:xfrm flipV="1">
            <a:off x="3328271" y="3952783"/>
            <a:ext cx="3368364" cy="111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B07CF163-32D2-4566-AB2D-D1BC71A7AFB2}"/>
              </a:ext>
            </a:extLst>
          </p:cNvPr>
          <p:cNvCxnSpPr>
            <a:cxnSpLocks/>
          </p:cNvCxnSpPr>
          <p:nvPr/>
        </p:nvCxnSpPr>
        <p:spPr>
          <a:xfrm flipV="1">
            <a:off x="3267635" y="3952783"/>
            <a:ext cx="121272" cy="843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334FC13-A34B-4F65-8709-7EAFCA0D60BF}"/>
              </a:ext>
            </a:extLst>
          </p:cNvPr>
          <p:cNvCxnSpPr>
            <a:cxnSpLocks/>
          </p:cNvCxnSpPr>
          <p:nvPr/>
        </p:nvCxnSpPr>
        <p:spPr>
          <a:xfrm flipV="1">
            <a:off x="3267635" y="3321729"/>
            <a:ext cx="3359894" cy="1662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85C55916-8D00-446E-ABC9-E3782DE04CD6}"/>
              </a:ext>
            </a:extLst>
          </p:cNvPr>
          <p:cNvCxnSpPr>
            <a:cxnSpLocks/>
          </p:cNvCxnSpPr>
          <p:nvPr/>
        </p:nvCxnSpPr>
        <p:spPr>
          <a:xfrm flipV="1">
            <a:off x="3164542" y="3321728"/>
            <a:ext cx="206187" cy="1366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464E27F-7A17-47E2-940E-B65BEDAE5EFB}"/>
              </a:ext>
            </a:extLst>
          </p:cNvPr>
          <p:cNvSpPr txBox="1"/>
          <p:nvPr/>
        </p:nvSpPr>
        <p:spPr>
          <a:xfrm>
            <a:off x="1867023" y="4832345"/>
            <a:ext cx="29224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Weight is the corresponding distance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1" name="סוגר מסולסל ימני 20">
            <a:extLst>
              <a:ext uri="{FF2B5EF4-FFF2-40B4-BE49-F238E27FC236}">
                <a16:creationId xmlns:a16="http://schemas.microsoft.com/office/drawing/2014/main" id="{EFFED57C-E92A-4C35-9A98-01D00644702B}"/>
              </a:ext>
            </a:extLst>
          </p:cNvPr>
          <p:cNvSpPr/>
          <p:nvPr/>
        </p:nvSpPr>
        <p:spPr>
          <a:xfrm rot="16200000">
            <a:off x="4921680" y="1358085"/>
            <a:ext cx="181546" cy="190490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C4B0463-DA31-4B2C-8379-9863E578EDD7}"/>
              </a:ext>
            </a:extLst>
          </p:cNvPr>
          <p:cNvSpPr txBox="1"/>
          <p:nvPr/>
        </p:nvSpPr>
        <p:spPr>
          <a:xfrm>
            <a:off x="4464759" y="1867052"/>
            <a:ext cx="13154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Weight is 0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פיאה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715</Words>
  <Application>Microsoft Office PowerPoint</Application>
  <PresentationFormat>מסך רחב</PresentationFormat>
  <Paragraphs>97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Trebuchet MS</vt:lpstr>
      <vt:lpstr>Wingdings 3</vt:lpstr>
      <vt:lpstr>פיאה</vt:lpstr>
      <vt:lpstr>Tabletop Rearrangements with Overhead Grasps</vt:lpstr>
      <vt:lpstr>The Problem:</vt:lpstr>
      <vt:lpstr>The Problem:</vt:lpstr>
      <vt:lpstr>The Problem(s):</vt:lpstr>
      <vt:lpstr>TORO-NO &amp; TORO-UNO</vt:lpstr>
      <vt:lpstr>TORO-NO</vt:lpstr>
      <vt:lpstr>Traveling Salesman Problem &amp; Euclidean-TSP</vt:lpstr>
      <vt:lpstr>Hardness proof: Reduction from E-TSP to TORO-NO</vt:lpstr>
      <vt:lpstr>Solution: Reduction from TORO-NO to TSP</vt:lpstr>
      <vt:lpstr>Bonus: Reduction from TORO-UNO to TSP</vt:lpstr>
      <vt:lpstr>TORO (with overlaps)</vt:lpstr>
      <vt:lpstr>TORO</vt:lpstr>
      <vt:lpstr>Dependency graph</vt:lpstr>
      <vt:lpstr>Dependency graph</vt:lpstr>
      <vt:lpstr>TORO</vt:lpstr>
      <vt:lpstr>Hardness proof: Reduction from FVS to TORO</vt:lpstr>
      <vt:lpstr>Solution: Reduction from TORO to FVS</vt:lpstr>
      <vt:lpstr>Solution: Reduction from TORO to FVS</vt:lpstr>
      <vt:lpstr>Performance Evaluation</vt:lpstr>
      <vt:lpstr>TORO-NO-TSP (and TORO-UNO-TSP)</vt:lpstr>
      <vt:lpstr>TORO Solvers</vt:lpstr>
      <vt:lpstr>TORO Solvers – Cont.</vt:lpstr>
      <vt:lpstr>Where do we go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Tabletop Rearrangements with Overhead Grasps</dc:title>
  <dc:creator>nave tal</dc:creator>
  <cp:lastModifiedBy>nave tal</cp:lastModifiedBy>
  <cp:revision>24</cp:revision>
  <dcterms:created xsi:type="dcterms:W3CDTF">2019-12-07T14:47:38Z</dcterms:created>
  <dcterms:modified xsi:type="dcterms:W3CDTF">2019-12-30T12:36:02Z</dcterms:modified>
</cp:coreProperties>
</file>