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0"/>
  </p:notesMasterIdLst>
  <p:sldIdLst>
    <p:sldId id="256" r:id="rId2"/>
    <p:sldId id="257" r:id="rId3"/>
    <p:sldId id="258" r:id="rId4"/>
    <p:sldId id="261" r:id="rId5"/>
    <p:sldId id="262" r:id="rId6"/>
    <p:sldId id="265" r:id="rId7"/>
    <p:sldId id="264" r:id="rId8"/>
    <p:sldId id="266" r:id="rId9"/>
    <p:sldId id="279" r:id="rId10"/>
    <p:sldId id="267" r:id="rId11"/>
    <p:sldId id="268" r:id="rId12"/>
    <p:sldId id="263" r:id="rId13"/>
    <p:sldId id="270" r:id="rId14"/>
    <p:sldId id="281" r:id="rId15"/>
    <p:sldId id="282" r:id="rId16"/>
    <p:sldId id="280" r:id="rId17"/>
    <p:sldId id="260" r:id="rId18"/>
    <p:sldId id="277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5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9EB606-525D-4B25-AB7F-29A4C6A9CCAD}" type="datetimeFigureOut">
              <a:rPr lang="en-US" smtClean="0"/>
              <a:pPr/>
              <a:t>11/18/2019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3ECD48-DF63-4A88-9A0D-A5DEC3500546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This presentation</a:t>
            </a:r>
            <a:r>
              <a:rPr lang="en-US" baseline="0" dirty="0" smtClean="0"/>
              <a:t> was made for the course “</a:t>
            </a:r>
            <a:r>
              <a:rPr lang="en-US" sz="1200" dirty="0" smtClean="0"/>
              <a:t>Algorithmic Robotics and Motion Planning</a:t>
            </a:r>
            <a:r>
              <a:rPr lang="en-GB" sz="1200" dirty="0" smtClean="0"/>
              <a:t>” (0368-4010)</a:t>
            </a:r>
            <a:r>
              <a:rPr lang="en-GB" sz="1200" baseline="0" dirty="0" smtClean="0"/>
              <a:t> in Tel Aviv University, instructed by Prof. Dan </a:t>
            </a:r>
            <a:r>
              <a:rPr lang="en-GB" sz="1200" baseline="0" dirty="0" err="1" smtClean="0"/>
              <a:t>Halperin</a:t>
            </a:r>
            <a:endParaRPr lang="en-GB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ECD48-DF63-4A88-9A0D-A5DEC3500546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DC2A2DD4-3B1F-4F06-B17F-2A071A972547}" type="datetimeFigureOut">
              <a:rPr lang="en-US" smtClean="0"/>
              <a:pPr/>
              <a:t>11/18/2019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94280BDE-8020-44AF-BE32-306DA274108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A2DD4-3B1F-4F06-B17F-2A071A972547}" type="datetimeFigureOut">
              <a:rPr lang="en-US" smtClean="0"/>
              <a:pPr/>
              <a:t>11/18/2019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80BDE-8020-44AF-BE32-306DA274108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A2DD4-3B1F-4F06-B17F-2A071A972547}" type="datetimeFigureOut">
              <a:rPr lang="en-US" smtClean="0"/>
              <a:pPr/>
              <a:t>11/18/2019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80BDE-8020-44AF-BE32-306DA274108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669536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80BDE-8020-44AF-BE32-306DA274108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A2DD4-3B1F-4F06-B17F-2A071A972547}" type="datetimeFigureOut">
              <a:rPr lang="en-US" smtClean="0"/>
              <a:pPr/>
              <a:t>11/18/2019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80BDE-8020-44AF-BE32-306DA274108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A2DD4-3B1F-4F06-B17F-2A071A972547}" type="datetimeFigureOut">
              <a:rPr lang="en-US" smtClean="0"/>
              <a:pPr/>
              <a:t>11/18/2019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80BDE-8020-44AF-BE32-306DA274108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C2A2DD4-3B1F-4F06-B17F-2A071A972547}" type="datetimeFigureOut">
              <a:rPr lang="en-US" smtClean="0"/>
              <a:pPr/>
              <a:t>11/18/2019</a:t>
            </a:fld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4280BDE-8020-44AF-BE32-306DA274108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DC2A2DD4-3B1F-4F06-B17F-2A071A972547}" type="datetimeFigureOut">
              <a:rPr lang="en-US" smtClean="0"/>
              <a:pPr/>
              <a:t>11/18/2019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94280BDE-8020-44AF-BE32-306DA274108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A2DD4-3B1F-4F06-B17F-2A071A972547}" type="datetimeFigureOut">
              <a:rPr lang="en-US" smtClean="0"/>
              <a:pPr/>
              <a:t>11/18/2019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80BDE-8020-44AF-BE32-306DA274108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A2DD4-3B1F-4F06-B17F-2A071A972547}" type="datetimeFigureOut">
              <a:rPr lang="en-US" smtClean="0"/>
              <a:pPr/>
              <a:t>11/18/2019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80BDE-8020-44AF-BE32-306DA274108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A2DD4-3B1F-4F06-B17F-2A071A972547}" type="datetimeFigureOut">
              <a:rPr lang="en-US" smtClean="0"/>
              <a:pPr/>
              <a:t>11/18/2019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80BDE-8020-44AF-BE32-306DA274108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DC2A2DD4-3B1F-4F06-B17F-2A071A972547}" type="datetimeFigureOut">
              <a:rPr lang="en-US" smtClean="0"/>
              <a:pPr/>
              <a:t>11/18/2019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94280BDE-8020-44AF-BE32-306DA274108F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Rotations in Space with </a:t>
            </a:r>
            <a:r>
              <a:rPr lang="en-US" dirty="0" err="1" smtClean="0"/>
              <a:t>Quaternions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5105400" cy="1752600"/>
          </a:xfrm>
        </p:spPr>
        <p:txBody>
          <a:bodyPr>
            <a:normAutofit fontScale="92500"/>
          </a:bodyPr>
          <a:lstStyle/>
          <a:p>
            <a:endParaRPr lang="en-US" dirty="0" smtClean="0"/>
          </a:p>
          <a:p>
            <a:r>
              <a:rPr lang="en-US" dirty="0" smtClean="0"/>
              <a:t>Tom </a:t>
            </a:r>
            <a:r>
              <a:rPr lang="en-US" dirty="0" err="1" smtClean="0"/>
              <a:t>Verbin</a:t>
            </a:r>
            <a:endParaRPr lang="en-US" dirty="0" smtClean="0"/>
          </a:p>
          <a:p>
            <a:endParaRPr lang="en-US" dirty="0" smtClean="0"/>
          </a:p>
          <a:p>
            <a:r>
              <a:rPr lang="en-US" sz="2200" dirty="0" smtClean="0"/>
              <a:t>Algorithmic Robotics and Motion Planning</a:t>
            </a:r>
            <a:endParaRPr lang="en-GB" sz="2200" dirty="0"/>
          </a:p>
        </p:txBody>
      </p:sp>
      <p:sp>
        <p:nvSpPr>
          <p:cNvPr id="4" name="TextBox 3"/>
          <p:cNvSpPr txBox="1"/>
          <p:nvPr/>
        </p:nvSpPr>
        <p:spPr>
          <a:xfrm>
            <a:off x="8077200" y="304800"/>
            <a:ext cx="7088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18.11.19</a:t>
            </a:r>
            <a:endParaRPr lang="en-GB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Quaternions</a:t>
            </a:r>
            <a:r>
              <a:rPr lang="en-US" dirty="0" smtClean="0"/>
              <a:t> – basic op. (2/3)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Multiplication: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r>
              <a:rPr lang="en-US" dirty="0" smtClean="0"/>
              <a:t>e.g.: </a:t>
            </a:r>
          </a:p>
          <a:p>
            <a:pPr lvl="1">
              <a:buNone/>
            </a:pPr>
            <a:r>
              <a:rPr lang="en-US" dirty="0" smtClean="0">
                <a:latin typeface="Cambria Math"/>
                <a:ea typeface="Times New Roman"/>
                <a:cs typeface="Calibri"/>
              </a:rPr>
              <a:t>  (1+2k)</a:t>
            </a:r>
            <a:r>
              <a:rPr lang="en-GB" dirty="0" smtClean="0">
                <a:latin typeface="Cambria Math"/>
                <a:ea typeface="Times New Roman"/>
                <a:cs typeface="Calibri"/>
              </a:rPr>
              <a:t> </a:t>
            </a:r>
            <a:r>
              <a:rPr lang="en-GB" b="1" dirty="0" smtClean="0">
                <a:latin typeface="Cambria Math"/>
                <a:ea typeface="Times New Roman"/>
                <a:cs typeface="Calibri"/>
              </a:rPr>
              <a:t>×</a:t>
            </a:r>
            <a:r>
              <a:rPr lang="en-US" dirty="0" smtClean="0">
                <a:latin typeface="Cambria Math"/>
                <a:ea typeface="Times New Roman"/>
                <a:cs typeface="Calibri"/>
              </a:rPr>
              <a:t> (</a:t>
            </a:r>
            <a:r>
              <a:rPr lang="en-US" dirty="0" err="1" smtClean="0">
                <a:latin typeface="Cambria Math"/>
                <a:ea typeface="Times New Roman"/>
                <a:cs typeface="Calibri"/>
              </a:rPr>
              <a:t>i+j+k</a:t>
            </a:r>
            <a:r>
              <a:rPr lang="en-US" dirty="0" smtClean="0">
                <a:latin typeface="Cambria Math"/>
                <a:ea typeface="Times New Roman"/>
                <a:cs typeface="Calibri"/>
              </a:rPr>
              <a:t>) = i+j+k+2j-2i-2 = -2-i+3j+k</a:t>
            </a:r>
            <a:endParaRPr lang="en-GB" dirty="0" smtClean="0">
              <a:latin typeface="Cambria Math"/>
              <a:ea typeface="Times New Roman"/>
              <a:cs typeface="Calibri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895600" y="2362200"/>
          <a:ext cx="3200400" cy="25237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0080"/>
                <a:gridCol w="640080"/>
                <a:gridCol w="640080"/>
                <a:gridCol w="640080"/>
                <a:gridCol w="640080"/>
              </a:tblGrid>
              <a:tr h="5299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200" b="1" dirty="0" smtClean="0">
                          <a:latin typeface="Cambria Math"/>
                          <a:ea typeface="Times New Roman"/>
                          <a:cs typeface="Calibri"/>
                        </a:rPr>
                        <a:t>×</a:t>
                      </a:r>
                      <a:endParaRPr lang="en-GB" sz="32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b="1" dirty="0">
                          <a:latin typeface="Cambria Math"/>
                          <a:ea typeface="Times New Roman"/>
                          <a:cs typeface="Arial"/>
                        </a:rPr>
                        <a:t>1</a:t>
                      </a:r>
                      <a:endParaRPr lang="en-GB" sz="2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b="1" dirty="0" err="1">
                          <a:latin typeface="Cambria Math"/>
                          <a:ea typeface="Times New Roman"/>
                          <a:cs typeface="Arial"/>
                        </a:rPr>
                        <a:t>i</a:t>
                      </a:r>
                      <a:endParaRPr lang="en-GB" sz="2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b="1" dirty="0">
                          <a:latin typeface="Cambria Math"/>
                          <a:ea typeface="Times New Roman"/>
                          <a:cs typeface="Arial"/>
                        </a:rPr>
                        <a:t>j</a:t>
                      </a:r>
                      <a:endParaRPr lang="en-GB" sz="2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b="1" dirty="0">
                          <a:latin typeface="Cambria Math"/>
                          <a:ea typeface="Times New Roman"/>
                          <a:cs typeface="Arial"/>
                        </a:rPr>
                        <a:t>k</a:t>
                      </a:r>
                      <a:endParaRPr lang="en-GB" sz="2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71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b="1" dirty="0">
                          <a:latin typeface="Cambria Math"/>
                          <a:ea typeface="Times New Roman"/>
                          <a:cs typeface="Arial"/>
                        </a:rPr>
                        <a:t>1</a:t>
                      </a:r>
                      <a:endParaRPr lang="en-GB" sz="2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latin typeface="Cambria Math"/>
                          <a:ea typeface="Times New Roman"/>
                          <a:cs typeface="Arial"/>
                        </a:rPr>
                        <a:t>1</a:t>
                      </a:r>
                      <a:endParaRPr lang="en-GB" sz="2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 err="1">
                          <a:latin typeface="Cambria Math"/>
                          <a:ea typeface="Times New Roman"/>
                          <a:cs typeface="Arial"/>
                        </a:rPr>
                        <a:t>i</a:t>
                      </a:r>
                      <a:endParaRPr lang="en-GB" sz="2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>
                          <a:latin typeface="Cambria Math"/>
                          <a:ea typeface="Times New Roman"/>
                          <a:cs typeface="Arial"/>
                        </a:rPr>
                        <a:t>j</a:t>
                      </a:r>
                      <a:endParaRPr lang="en-GB" sz="2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>
                          <a:latin typeface="Cambria Math"/>
                          <a:ea typeface="Times New Roman"/>
                          <a:cs typeface="Arial"/>
                        </a:rPr>
                        <a:t>k</a:t>
                      </a:r>
                      <a:endParaRPr lang="en-GB" sz="2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771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b="1" dirty="0" err="1">
                          <a:latin typeface="Cambria Math"/>
                          <a:ea typeface="Times New Roman"/>
                          <a:cs typeface="Arial"/>
                        </a:rPr>
                        <a:t>i</a:t>
                      </a:r>
                      <a:endParaRPr lang="en-GB" sz="2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 err="1">
                          <a:latin typeface="Cambria Math"/>
                          <a:ea typeface="Times New Roman"/>
                          <a:cs typeface="Arial"/>
                        </a:rPr>
                        <a:t>i</a:t>
                      </a:r>
                      <a:endParaRPr lang="en-GB" sz="2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latin typeface="Cambria Math"/>
                          <a:ea typeface="Times New Roman"/>
                          <a:cs typeface="Arial"/>
                        </a:rPr>
                        <a:t>-1</a:t>
                      </a:r>
                      <a:endParaRPr lang="en-GB" sz="2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>
                          <a:latin typeface="Cambria Math"/>
                          <a:ea typeface="Times New Roman"/>
                          <a:cs typeface="Arial"/>
                        </a:rPr>
                        <a:t>k</a:t>
                      </a:r>
                      <a:endParaRPr lang="en-GB" sz="2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>
                          <a:latin typeface="Cambria Math"/>
                          <a:ea typeface="Times New Roman"/>
                          <a:cs typeface="Arial"/>
                        </a:rPr>
                        <a:t>-j</a:t>
                      </a:r>
                      <a:endParaRPr lang="en-GB" sz="2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4771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b="1" dirty="0">
                          <a:latin typeface="Cambria Math"/>
                          <a:ea typeface="Times New Roman"/>
                          <a:cs typeface="Arial"/>
                        </a:rPr>
                        <a:t>j</a:t>
                      </a:r>
                      <a:endParaRPr lang="en-GB" sz="2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>
                          <a:latin typeface="Cambria Math"/>
                          <a:ea typeface="Times New Roman"/>
                          <a:cs typeface="Arial"/>
                        </a:rPr>
                        <a:t>j</a:t>
                      </a:r>
                      <a:endParaRPr lang="en-GB" sz="2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>
                          <a:latin typeface="Cambria Math"/>
                          <a:ea typeface="Times New Roman"/>
                          <a:cs typeface="Arial"/>
                        </a:rPr>
                        <a:t>-k</a:t>
                      </a:r>
                      <a:endParaRPr lang="en-GB" sz="2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latin typeface="Cambria Math"/>
                          <a:ea typeface="Times New Roman"/>
                          <a:cs typeface="Arial"/>
                        </a:rPr>
                        <a:t>-1</a:t>
                      </a:r>
                      <a:endParaRPr lang="en-GB" sz="2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>
                          <a:latin typeface="Cambria Math"/>
                          <a:ea typeface="Times New Roman"/>
                          <a:cs typeface="Arial"/>
                        </a:rPr>
                        <a:t>i</a:t>
                      </a:r>
                      <a:endParaRPr lang="en-GB" sz="2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4771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b="1" dirty="0">
                          <a:latin typeface="Cambria Math"/>
                          <a:ea typeface="Times New Roman"/>
                          <a:cs typeface="Arial"/>
                        </a:rPr>
                        <a:t>k</a:t>
                      </a:r>
                      <a:endParaRPr lang="en-GB" sz="2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>
                          <a:latin typeface="Cambria Math"/>
                          <a:ea typeface="Times New Roman"/>
                          <a:cs typeface="Arial"/>
                        </a:rPr>
                        <a:t>k</a:t>
                      </a:r>
                      <a:endParaRPr lang="en-GB" sz="2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>
                          <a:latin typeface="Cambria Math"/>
                          <a:ea typeface="Times New Roman"/>
                          <a:cs typeface="Arial"/>
                        </a:rPr>
                        <a:t>j</a:t>
                      </a:r>
                      <a:endParaRPr lang="en-GB" sz="2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latin typeface="Cambria Math"/>
                          <a:ea typeface="Times New Roman"/>
                          <a:cs typeface="Arial"/>
                        </a:rPr>
                        <a:t>-</a:t>
                      </a:r>
                      <a:r>
                        <a:rPr lang="en-GB" sz="2800" dirty="0" err="1">
                          <a:latin typeface="Cambria Math"/>
                          <a:ea typeface="Times New Roman"/>
                          <a:cs typeface="Arial"/>
                        </a:rPr>
                        <a:t>i</a:t>
                      </a:r>
                      <a:endParaRPr lang="en-GB" sz="2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latin typeface="Cambria Math"/>
                          <a:ea typeface="Times New Roman"/>
                          <a:cs typeface="Arial"/>
                        </a:rPr>
                        <a:t>-1</a:t>
                      </a:r>
                      <a:endParaRPr lang="en-GB" sz="2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Quaternions</a:t>
            </a:r>
            <a:r>
              <a:rPr lang="en-US" dirty="0" smtClean="0"/>
              <a:t> – basic op. (3/3)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Conjugate:</a:t>
            </a:r>
          </a:p>
          <a:p>
            <a:endParaRPr lang="en-US" dirty="0" smtClean="0"/>
          </a:p>
          <a:p>
            <a:endParaRPr lang="en-US" sz="1600" dirty="0" smtClean="0"/>
          </a:p>
          <a:p>
            <a:r>
              <a:rPr lang="en-US" dirty="0" smtClean="0"/>
              <a:t>Norm:</a:t>
            </a:r>
          </a:p>
          <a:p>
            <a:endParaRPr lang="en-US" dirty="0" smtClean="0"/>
          </a:p>
          <a:p>
            <a:endParaRPr lang="en-US" sz="1600" dirty="0" smtClean="0"/>
          </a:p>
          <a:p>
            <a:r>
              <a:rPr lang="en-US" dirty="0" smtClean="0"/>
              <a:t>Relation between them:</a:t>
            </a:r>
          </a:p>
          <a:p>
            <a:pPr algn="ctr"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>
              <a:latin typeface="Cambria Math"/>
              <a:ea typeface="Times New Roman"/>
              <a:cs typeface="Arial"/>
            </a:endParaRP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28800" y="3657600"/>
            <a:ext cx="5886450" cy="457200"/>
          </a:xfrm>
          <a:prstGeom prst="rect">
            <a:avLst/>
          </a:prstGeom>
          <a:noFill/>
        </p:spPr>
      </p:pic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09800" y="2438400"/>
            <a:ext cx="5018049" cy="457200"/>
          </a:xfrm>
          <a:prstGeom prst="rect">
            <a:avLst/>
          </a:prstGeom>
          <a:noFill/>
        </p:spPr>
      </p:pic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0" y="847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25610" name="Picture 1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81400" y="4876800"/>
            <a:ext cx="1760220" cy="457200"/>
          </a:xfrm>
          <a:prstGeom prst="rect">
            <a:avLst/>
          </a:prstGeom>
          <a:noFill/>
        </p:spPr>
      </p:pic>
      <p:sp>
        <p:nvSpPr>
          <p:cNvPr id="25612" name="Rectangle 12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Euler's rotation theorem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482" name="Picture 2" descr="https://upload.wikimedia.org/wikipedia/commons/5/51/Euler_AxisAngl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1612954"/>
            <a:ext cx="5029200" cy="52450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upload.wikimedia.org/wikipedia/commons/5/51/Euler_AxisAngl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1295400"/>
            <a:ext cx="2630311" cy="2743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Rotation with </a:t>
            </a:r>
            <a:r>
              <a:rPr lang="en-US" dirty="0" err="1" smtClean="0"/>
              <a:t>Quaternions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r>
              <a:rPr lang="en-US" dirty="0" smtClean="0"/>
              <a:t>We define:</a:t>
            </a:r>
          </a:p>
          <a:p>
            <a:pPr marL="514350" indent="-514350" algn="ctr">
              <a:buNone/>
            </a:pPr>
            <a:endParaRPr lang="en-US" dirty="0" smtClean="0"/>
          </a:p>
          <a:p>
            <a:pPr marL="514350" indent="-514350" algn="ctr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r>
              <a:rPr lang="en-US" dirty="0" smtClean="0"/>
              <a:t>Note:</a:t>
            </a:r>
          </a:p>
          <a:p>
            <a:pPr marL="514350" indent="-514350">
              <a:buNone/>
            </a:pPr>
            <a:r>
              <a:rPr lang="en-US" dirty="0" smtClean="0"/>
              <a:t>	</a:t>
            </a:r>
            <a:endParaRPr lang="en-US" sz="3600" dirty="0" smtClean="0"/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356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3574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3576" name="Rectangle 2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23575" name="Picture 2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52600" y="4572000"/>
            <a:ext cx="1165860" cy="457200"/>
          </a:xfrm>
          <a:prstGeom prst="rect">
            <a:avLst/>
          </a:prstGeom>
          <a:noFill/>
        </p:spPr>
      </p:pic>
      <p:sp>
        <p:nvSpPr>
          <p:cNvPr id="23577" name="Rectangle 25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79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23578" name="Picture 2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200" y="2971800"/>
            <a:ext cx="5305425" cy="676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it good for?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To rotate (</a:t>
            </a:r>
            <a:r>
              <a:rPr lang="en-US" dirty="0" err="1" smtClean="0"/>
              <a:t>x,y,z</a:t>
            </a:r>
            <a:r>
              <a:rPr lang="en-US" dirty="0" smtClean="0"/>
              <a:t>) around (0,0,0) with quaternion: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inverse a rotation is</a:t>
            </a:r>
          </a:p>
          <a:p>
            <a:endParaRPr lang="he-IL" dirty="0" smtClean="0"/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52600" y="1676400"/>
            <a:ext cx="5305425" cy="676275"/>
          </a:xfrm>
          <a:prstGeom prst="rect">
            <a:avLst/>
          </a:prstGeom>
          <a:noFill/>
        </p:spPr>
      </p:pic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0" y="3505200"/>
            <a:ext cx="2423160" cy="457200"/>
          </a:xfrm>
          <a:prstGeom prst="rect">
            <a:avLst/>
          </a:prstGeom>
          <a:noFill/>
        </p:spPr>
      </p:pic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76800" y="4267200"/>
            <a:ext cx="228600" cy="5378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it good for? (Cont.)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Two rotations can be described by multiplication of </a:t>
            </a:r>
            <a:r>
              <a:rPr lang="en-US" dirty="0" err="1" smtClean="0"/>
              <a:t>quaternions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Continues “optimal” rotation: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52600" y="1676400"/>
            <a:ext cx="5305425" cy="676275"/>
          </a:xfrm>
          <a:prstGeom prst="rect">
            <a:avLst/>
          </a:prstGeom>
          <a:noFill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00200" y="4876800"/>
            <a:ext cx="6162541" cy="685800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67600" y="5715000"/>
            <a:ext cx="1209675" cy="38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Where can you find rotation </a:t>
            </a:r>
            <a:r>
              <a:rPr lang="en-US" dirty="0" err="1" smtClean="0"/>
              <a:t>quaternions</a:t>
            </a:r>
            <a:r>
              <a:rPr lang="en-US" dirty="0" smtClean="0"/>
              <a:t>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Graphics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Physics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Motion planning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	</a:t>
            </a:r>
            <a:endParaRPr lang="he-IL" dirty="0" smtClean="0"/>
          </a:p>
          <a:p>
            <a:pPr>
              <a:buNone/>
            </a:pPr>
            <a:r>
              <a:rPr lang="en-US" dirty="0" smtClean="0"/>
              <a:t>“How about sending me a fourth </a:t>
            </a:r>
            <a:r>
              <a:rPr lang="en-US" dirty="0" err="1" smtClean="0"/>
              <a:t>gimbal</a:t>
            </a:r>
            <a:r>
              <a:rPr lang="en-US" dirty="0" smtClean="0"/>
              <a:t> for 	Christmas.” – Michael Collins, Apollo 11, 	2 hours after the Moon landing</a:t>
            </a:r>
            <a:endParaRPr lang="en-GB" dirty="0"/>
          </a:p>
        </p:txBody>
      </p:sp>
      <p:pic>
        <p:nvPicPr>
          <p:cNvPr id="1026" name="Picture 2" descr="https://upload.wikimedia.org/wikipedia/commons/1/16/Apollo_11_Launch_-_GPN-2000-0006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3200400"/>
            <a:ext cx="2773680" cy="3467100"/>
          </a:xfrm>
          <a:prstGeom prst="rect">
            <a:avLst/>
          </a:prstGeom>
          <a:noFill/>
        </p:spPr>
      </p:pic>
      <p:pic>
        <p:nvPicPr>
          <p:cNvPr id="2050" name="Picture 2" descr="https://upload.wikimedia.org/wikipedia/commons/f/f8/Michael_Collins_%28S69-31742%2C_restoration%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3200400"/>
            <a:ext cx="2762901" cy="3453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GB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" y="1101970"/>
            <a:ext cx="3383280" cy="1641230"/>
          </a:xfrm>
        </p:spPr>
        <p:txBody>
          <a:bodyPr>
            <a:noAutofit/>
          </a:bodyPr>
          <a:lstStyle/>
          <a:p>
            <a:r>
              <a:rPr lang="en-US" sz="3600" dirty="0" smtClean="0"/>
              <a:t>Let’s start with space…</a:t>
            </a:r>
            <a:endParaRPr lang="en-GB" sz="360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https://upload.wikimedia.org/wikipedia/commons/1/16/Apollo_11_Launch_-_GPN-2000-0006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762000"/>
            <a:ext cx="4754880" cy="594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Apollo 11 IMU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4" descr="https://upload.wikimedia.org/wikipedia/commons/1/1e/Apollo_Inertial_Measurement_Uni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676400"/>
            <a:ext cx="4953000" cy="44964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Euler angles</a:t>
            </a:r>
            <a:endParaRPr lang="en-GB" dirty="0"/>
          </a:p>
        </p:txBody>
      </p:sp>
      <p:pic>
        <p:nvPicPr>
          <p:cNvPr id="6" name="Content Placeholder 5" descr="1280px-Plane_with_ENU_embedded_axes.svg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2709" y="1905000"/>
            <a:ext cx="4138582" cy="46688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Gimbal</a:t>
            </a:r>
            <a:r>
              <a:rPr lang="en-US" dirty="0" smtClean="0"/>
              <a:t> Lock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9458" name="Picture 2" descr="https://upload.wikimedia.org/wikipedia/commons/4/49/Gimbal_Lock_Plane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2057400"/>
            <a:ext cx="38100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133600" y="1600200"/>
            <a:ext cx="6553200" cy="4525963"/>
          </a:xfrm>
        </p:spPr>
        <p:txBody>
          <a:bodyPr>
            <a:normAutofit/>
          </a:bodyPr>
          <a:lstStyle/>
          <a:p>
            <a:pPr algn="ctr"/>
            <a:endParaRPr lang="en-US" sz="2800" dirty="0" smtClean="0"/>
          </a:p>
          <a:p>
            <a:r>
              <a:rPr lang="en-US" sz="4400" dirty="0" smtClean="0"/>
              <a:t>Space</a:t>
            </a:r>
          </a:p>
          <a:p>
            <a:r>
              <a:rPr lang="en-US" sz="4400" dirty="0" smtClean="0"/>
              <a:t>Rotation</a:t>
            </a:r>
          </a:p>
          <a:p>
            <a:r>
              <a:rPr lang="en-US" sz="4400" dirty="0" err="1" smtClean="0"/>
              <a:t>Quaternions</a:t>
            </a:r>
            <a:endParaRPr lang="en-GB" sz="4400" dirty="0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06117" y="2057400"/>
            <a:ext cx="70908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9400" y="2743200"/>
            <a:ext cx="70908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Quaternions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1506" name="Picture 2" descr="https://upload.wikimedia.org/wikipedia/commons/d/d5/Inscription_on_Broom_Bridge_%28Dublin%29_regarding_the_discovery_of_Quaternions_multiplication_by_Sir_William_Rowan_Hamilt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827925"/>
            <a:ext cx="6759575" cy="44204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Quaternions</a:t>
            </a:r>
            <a:r>
              <a:rPr lang="en-US" dirty="0" smtClean="0"/>
              <a:t> definition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>
              <a:latin typeface="Cambria Math"/>
              <a:ea typeface="Times New Roman"/>
              <a:cs typeface="Arial"/>
            </a:endParaRPr>
          </a:p>
          <a:p>
            <a:pPr>
              <a:buNone/>
            </a:pPr>
            <a:r>
              <a:rPr lang="en-US" dirty="0" smtClean="0">
                <a:latin typeface="Cambria Math"/>
                <a:ea typeface="Times New Roman"/>
                <a:cs typeface="Arial"/>
              </a:rPr>
              <a:t>	For a, b, c, d </a:t>
            </a:r>
            <a:r>
              <a:rPr lang="en-GB" dirty="0" smtClean="0"/>
              <a:t>∈ </a:t>
            </a:r>
            <a:r>
              <a:rPr lang="en-GB" b="1" dirty="0" smtClean="0"/>
              <a:t>ℝ</a:t>
            </a:r>
            <a:r>
              <a:rPr lang="en-GB" dirty="0" smtClean="0"/>
              <a:t> </a:t>
            </a:r>
            <a:r>
              <a:rPr lang="en-US" dirty="0" smtClean="0">
                <a:latin typeface="Cambria Math"/>
                <a:ea typeface="Times New Roman"/>
                <a:cs typeface="Arial"/>
              </a:rPr>
              <a:t>:</a:t>
            </a:r>
          </a:p>
          <a:p>
            <a:pPr algn="ctr">
              <a:buNone/>
            </a:pPr>
            <a:r>
              <a:rPr lang="en-GB" dirty="0" smtClean="0">
                <a:latin typeface="Cambria Math"/>
                <a:ea typeface="Times New Roman"/>
                <a:cs typeface="Arial"/>
              </a:rPr>
              <a:t>q=</a:t>
            </a:r>
            <a:r>
              <a:rPr lang="en-GB" dirty="0" err="1" smtClean="0">
                <a:latin typeface="Cambria Math"/>
                <a:ea typeface="Times New Roman"/>
                <a:cs typeface="Arial"/>
              </a:rPr>
              <a:t>a+bi+cj+dk</a:t>
            </a:r>
            <a:endParaRPr lang="en-GB" dirty="0" smtClean="0">
              <a:latin typeface="Cambria Math"/>
              <a:ea typeface="Times New Roman"/>
              <a:cs typeface="Arial"/>
            </a:endParaRPr>
          </a:p>
          <a:p>
            <a:pPr algn="ctr">
              <a:buNone/>
            </a:pPr>
            <a:endParaRPr lang="en-US" dirty="0" smtClean="0">
              <a:latin typeface="Cambria Math"/>
              <a:ea typeface="Times New Roman"/>
              <a:cs typeface="Arial"/>
            </a:endParaRPr>
          </a:p>
          <a:p>
            <a:pPr algn="ctr">
              <a:buNone/>
            </a:pPr>
            <a:r>
              <a:rPr lang="en-US" dirty="0" smtClean="0">
                <a:latin typeface="Cambria Math"/>
                <a:ea typeface="Times New Roman"/>
                <a:cs typeface="Arial"/>
              </a:rPr>
              <a:t>i</a:t>
            </a:r>
            <a:r>
              <a:rPr lang="en-US" baseline="30000" dirty="0" smtClean="0">
                <a:latin typeface="Cambria Math"/>
                <a:ea typeface="Times New Roman"/>
                <a:cs typeface="Arial"/>
              </a:rPr>
              <a:t>2</a:t>
            </a:r>
            <a:r>
              <a:rPr lang="en-US" dirty="0" smtClean="0">
                <a:latin typeface="Cambria Math"/>
                <a:ea typeface="Times New Roman"/>
                <a:cs typeface="Arial"/>
              </a:rPr>
              <a:t>=j</a:t>
            </a:r>
            <a:r>
              <a:rPr lang="en-US" baseline="30000" dirty="0" smtClean="0">
                <a:latin typeface="Cambria Math"/>
                <a:ea typeface="Times New Roman"/>
                <a:cs typeface="Arial"/>
              </a:rPr>
              <a:t>2</a:t>
            </a:r>
            <a:r>
              <a:rPr lang="en-US" dirty="0" smtClean="0">
                <a:latin typeface="Cambria Math"/>
                <a:ea typeface="Times New Roman"/>
                <a:cs typeface="Arial"/>
              </a:rPr>
              <a:t>=k</a:t>
            </a:r>
            <a:r>
              <a:rPr lang="en-US" baseline="30000" dirty="0" smtClean="0">
                <a:latin typeface="Cambria Math"/>
                <a:ea typeface="Times New Roman"/>
                <a:cs typeface="Arial"/>
              </a:rPr>
              <a:t>2</a:t>
            </a:r>
            <a:r>
              <a:rPr lang="en-US" dirty="0" smtClean="0">
                <a:latin typeface="Cambria Math"/>
                <a:ea typeface="Times New Roman"/>
                <a:cs typeface="Arial"/>
              </a:rPr>
              <a:t>=-1</a:t>
            </a:r>
          </a:p>
          <a:p>
            <a:pPr algn="ctr">
              <a:buNone/>
            </a:pPr>
            <a:r>
              <a:rPr lang="en-US" dirty="0" err="1" smtClean="0">
                <a:latin typeface="Cambria Math"/>
                <a:ea typeface="Times New Roman"/>
                <a:cs typeface="Arial"/>
              </a:rPr>
              <a:t>ijk</a:t>
            </a:r>
            <a:r>
              <a:rPr lang="en-US" dirty="0" smtClean="0">
                <a:latin typeface="Cambria Math"/>
                <a:ea typeface="Times New Roman"/>
                <a:cs typeface="Arial"/>
              </a:rPr>
              <a:t>=-1</a:t>
            </a:r>
          </a:p>
          <a:p>
            <a:pPr algn="ctr">
              <a:buNone/>
            </a:pPr>
            <a:endParaRPr lang="en-GB" dirty="0" smtClean="0">
              <a:latin typeface="Cambria Math"/>
              <a:ea typeface="Times New Roman"/>
              <a:cs typeface="Arial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Quaternions</a:t>
            </a:r>
            <a:r>
              <a:rPr lang="en-US" dirty="0" smtClean="0"/>
              <a:t> – basic op. (1/3)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Addition – simple:</a:t>
            </a:r>
          </a:p>
          <a:p>
            <a:pPr algn="ctr">
              <a:buNone/>
            </a:pPr>
            <a:endParaRPr lang="en-GB" sz="1050" dirty="0" smtClean="0">
              <a:latin typeface="Cambria Math"/>
              <a:ea typeface="Times New Roman"/>
              <a:cs typeface="Arial"/>
            </a:endParaRPr>
          </a:p>
          <a:p>
            <a:pPr algn="ctr">
              <a:buNone/>
            </a:pPr>
            <a:r>
              <a:rPr lang="en-GB" dirty="0" smtClean="0">
                <a:latin typeface="Cambria Math"/>
                <a:ea typeface="Times New Roman"/>
                <a:cs typeface="Arial"/>
              </a:rPr>
              <a:t>(a+bi+cj+dk)+(</a:t>
            </a:r>
            <a:r>
              <a:rPr lang="en-GB" dirty="0" err="1" smtClean="0">
                <a:latin typeface="Cambria Math"/>
                <a:ea typeface="Times New Roman"/>
                <a:cs typeface="Arial"/>
              </a:rPr>
              <a:t>e+fi+gj+hk</a:t>
            </a:r>
            <a:r>
              <a:rPr lang="en-GB" dirty="0" smtClean="0">
                <a:latin typeface="Cambria Math"/>
                <a:ea typeface="Times New Roman"/>
                <a:cs typeface="Arial"/>
              </a:rPr>
              <a:t>)</a:t>
            </a:r>
          </a:p>
          <a:p>
            <a:pPr algn="ctr">
              <a:buNone/>
            </a:pPr>
            <a:r>
              <a:rPr lang="en-GB" dirty="0" smtClean="0">
                <a:latin typeface="Cambria Math"/>
                <a:ea typeface="Times New Roman"/>
                <a:cs typeface="Arial"/>
              </a:rPr>
              <a:t>=</a:t>
            </a:r>
          </a:p>
          <a:p>
            <a:pPr algn="ctr">
              <a:buNone/>
            </a:pPr>
            <a:r>
              <a:rPr lang="en-GB" dirty="0" smtClean="0">
                <a:latin typeface="Cambria Math"/>
                <a:ea typeface="Times New Roman"/>
                <a:cs typeface="Arial"/>
              </a:rPr>
              <a:t>(</a:t>
            </a:r>
            <a:r>
              <a:rPr lang="en-GB" dirty="0" err="1" smtClean="0">
                <a:latin typeface="Cambria Math"/>
                <a:ea typeface="Times New Roman"/>
                <a:cs typeface="Arial"/>
              </a:rPr>
              <a:t>a+e</a:t>
            </a:r>
            <a:r>
              <a:rPr lang="en-GB" dirty="0" smtClean="0">
                <a:latin typeface="Cambria Math"/>
                <a:ea typeface="Times New Roman"/>
                <a:cs typeface="Arial"/>
              </a:rPr>
              <a:t>)+(</a:t>
            </a:r>
            <a:r>
              <a:rPr lang="en-GB" dirty="0" err="1" smtClean="0">
                <a:latin typeface="Cambria Math"/>
                <a:ea typeface="Times New Roman"/>
                <a:cs typeface="Arial"/>
              </a:rPr>
              <a:t>b+f</a:t>
            </a:r>
            <a:r>
              <a:rPr lang="en-GB" dirty="0" smtClean="0">
                <a:latin typeface="Cambria Math"/>
                <a:ea typeface="Times New Roman"/>
                <a:cs typeface="Arial"/>
              </a:rPr>
              <a:t>)</a:t>
            </a:r>
            <a:r>
              <a:rPr lang="en-GB" dirty="0" err="1" smtClean="0">
                <a:latin typeface="Cambria Math"/>
                <a:ea typeface="Times New Roman"/>
                <a:cs typeface="Arial"/>
              </a:rPr>
              <a:t>i</a:t>
            </a:r>
            <a:r>
              <a:rPr lang="en-GB" dirty="0" smtClean="0">
                <a:latin typeface="Cambria Math"/>
                <a:ea typeface="Times New Roman"/>
                <a:cs typeface="Arial"/>
              </a:rPr>
              <a:t>+(</a:t>
            </a:r>
            <a:r>
              <a:rPr lang="en-GB" dirty="0" err="1" smtClean="0">
                <a:latin typeface="Cambria Math"/>
                <a:ea typeface="Times New Roman"/>
                <a:cs typeface="Arial"/>
              </a:rPr>
              <a:t>c+g</a:t>
            </a:r>
            <a:r>
              <a:rPr lang="en-GB" dirty="0" smtClean="0">
                <a:latin typeface="Cambria Math"/>
                <a:ea typeface="Times New Roman"/>
                <a:cs typeface="Arial"/>
              </a:rPr>
              <a:t>)j+(</a:t>
            </a:r>
            <a:r>
              <a:rPr lang="en-GB" dirty="0" err="1" smtClean="0">
                <a:latin typeface="Cambria Math"/>
                <a:ea typeface="Times New Roman"/>
                <a:cs typeface="Arial"/>
              </a:rPr>
              <a:t>d+h</a:t>
            </a:r>
            <a:r>
              <a:rPr lang="en-GB" dirty="0" smtClean="0">
                <a:latin typeface="Cambria Math"/>
                <a:ea typeface="Times New Roman"/>
                <a:cs typeface="Arial"/>
              </a:rPr>
              <a:t>)k</a:t>
            </a:r>
          </a:p>
          <a:p>
            <a:pPr algn="ctr">
              <a:buNone/>
            </a:pPr>
            <a:endParaRPr lang="en-US" dirty="0" smtClean="0">
              <a:latin typeface="Cambria Math"/>
              <a:cs typeface="Arial"/>
            </a:endParaRPr>
          </a:p>
          <a:p>
            <a:pPr algn="ctr">
              <a:buNone/>
            </a:pPr>
            <a:endParaRPr lang="en-US" dirty="0" smtClean="0">
              <a:latin typeface="Cambria Math"/>
              <a:cs typeface="Arial"/>
            </a:endParaRPr>
          </a:p>
          <a:p>
            <a:pPr>
              <a:buNone/>
            </a:pPr>
            <a:r>
              <a:rPr lang="en-US" dirty="0" smtClean="0">
                <a:latin typeface="Cambria Math"/>
                <a:cs typeface="Arial"/>
              </a:rPr>
              <a:t>	</a:t>
            </a:r>
            <a:r>
              <a:rPr lang="en-US" sz="2600" dirty="0" smtClean="0">
                <a:solidFill>
                  <a:schemeClr val="accent2"/>
                </a:solidFill>
              </a:rPr>
              <a:t>e.g.	            (3+2j)+(i-5j-4k)=3+i-3j-4k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1529</TotalTime>
  <Words>229</Words>
  <Application>Microsoft Office PowerPoint</Application>
  <PresentationFormat>On-screen Show (4:3)</PresentationFormat>
  <Paragraphs>108</Paragraphs>
  <Slides>18</Slides>
  <Notes>1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Urban</vt:lpstr>
      <vt:lpstr>Rotations in Space with Quaternions</vt:lpstr>
      <vt:lpstr>Let’s start with space…</vt:lpstr>
      <vt:lpstr>Apollo 11 IMU</vt:lpstr>
      <vt:lpstr>Euler angles</vt:lpstr>
      <vt:lpstr>Gimbal Lock</vt:lpstr>
      <vt:lpstr>Slide 6</vt:lpstr>
      <vt:lpstr>Quaternions</vt:lpstr>
      <vt:lpstr>Quaternions definition</vt:lpstr>
      <vt:lpstr>Quaternions – basic op. (1/3)</vt:lpstr>
      <vt:lpstr>Quaternions – basic op. (2/3)</vt:lpstr>
      <vt:lpstr>Quaternions – basic op. (3/3)</vt:lpstr>
      <vt:lpstr>Euler's rotation theorem</vt:lpstr>
      <vt:lpstr>Rotation with Quaternions</vt:lpstr>
      <vt:lpstr>What is it good for?</vt:lpstr>
      <vt:lpstr>What is it good for? (Cont.)</vt:lpstr>
      <vt:lpstr>Where can you find rotation quaternions?</vt:lpstr>
      <vt:lpstr>Slide 17</vt:lpstr>
      <vt:lpstr>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Windows User</cp:lastModifiedBy>
  <cp:revision>125</cp:revision>
  <dcterms:created xsi:type="dcterms:W3CDTF">2019-11-11T21:21:06Z</dcterms:created>
  <dcterms:modified xsi:type="dcterms:W3CDTF">2019-11-18T21:36:17Z</dcterms:modified>
</cp:coreProperties>
</file>